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59" r:id="rId4"/>
    <p:sldId id="257" r:id="rId5"/>
    <p:sldId id="263" r:id="rId6"/>
    <p:sldId id="261" r:id="rId7"/>
    <p:sldId id="262" r:id="rId8"/>
    <p:sldId id="268" r:id="rId9"/>
    <p:sldId id="264" r:id="rId10"/>
    <p:sldId id="265" r:id="rId11"/>
    <p:sldId id="258" r:id="rId12"/>
    <p:sldId id="266" r:id="rId13"/>
    <p:sldId id="267" r:id="rId14"/>
    <p:sldId id="27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A25"/>
    <a:srgbClr val="FF0000"/>
    <a:srgbClr val="00B050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9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14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66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08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81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14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96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36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31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80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68C16-92E1-40BD-9BB6-34C578521DE5}" type="datetimeFigureOut">
              <a:rPr lang="zh-CN" altLang="en-US" smtClean="0"/>
              <a:t>2024/7/16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8A1D9-CE17-4926-A7DA-834A62ADA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42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2.jpeg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1580833" y="4152583"/>
            <a:ext cx="2643188" cy="2705100"/>
          </a:xfrm>
          <a:prstGeom prst="rect">
            <a:avLst/>
          </a:prstGeom>
          <a:solidFill>
            <a:srgbClr val="609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99"/>
          <p:cNvSpPr txBox="1"/>
          <p:nvPr>
            <p:custDataLst>
              <p:tags r:id="rId2"/>
            </p:custDataLst>
          </p:nvPr>
        </p:nvSpPr>
        <p:spPr>
          <a:xfrm>
            <a:off x="659448" y="2321560"/>
            <a:ext cx="94170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Starter Unit 1</a:t>
            </a: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763" y="3309938"/>
            <a:ext cx="2643188" cy="2705100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35250" y="3309938"/>
            <a:ext cx="9555163" cy="270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0795" y="656590"/>
            <a:ext cx="8891270" cy="1322070"/>
          </a:xfrm>
          <a:prstGeom prst="rect">
            <a:avLst/>
          </a:prstGeom>
          <a:solidFill>
            <a:srgbClr val="6096E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《</a:t>
            </a:r>
            <a:r>
              <a:rPr kumimoji="0" lang="zh-CN" altLang="en-US" sz="4000" b="0" i="0" u="none" strike="noStrike" kern="0" cap="none" spc="0" normalizeH="0" baseline="0" noProof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蓉城主阵地</a:t>
            </a:r>
            <a:r>
              <a:rPr kumimoji="0" lang="en-US" altLang="zh-CN" sz="4000" b="0" i="0" u="none" strike="noStrike" kern="0" cap="none" spc="0" normalizeH="0" baseline="0" noProof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》2024-2025</a:t>
            </a:r>
            <a:r>
              <a:rPr kumimoji="0" lang="zh-CN" altLang="en-US" sz="4000" b="0" i="0" u="none" strike="noStrike" kern="0" cap="none" spc="0" normalizeH="0" baseline="0" noProof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学年英语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kern="0" noProof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rPr>
              <a:t>七年级上册</a:t>
            </a:r>
            <a:endParaRPr kumimoji="0" lang="zh-CN" altLang="en-US" sz="4000" b="0" i="0" u="none" strike="noStrike" kern="0" cap="none" spc="0" normalizeH="0" baseline="0" noProof="1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" name="文本框 15"/>
          <p:cNvSpPr txBox="1"/>
          <p:nvPr>
            <p:custDataLst>
              <p:tags r:id="rId6"/>
            </p:custDataLst>
          </p:nvPr>
        </p:nvSpPr>
        <p:spPr>
          <a:xfrm>
            <a:off x="11461750" y="1703388"/>
            <a:ext cx="4064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644" y="671072"/>
            <a:ext cx="1767202" cy="13629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7" y="36793"/>
            <a:ext cx="9474005" cy="8535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798291"/>
            <a:ext cx="10116026" cy="6335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9" y="1779436"/>
            <a:ext cx="10629919" cy="162534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98647" y="1296960"/>
            <a:ext cx="7048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进行一场比赛。看谁能最快在字典中找到这些单词。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45203" y="3481318"/>
            <a:ext cx="3557879" cy="169277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</a:rPr>
              <a:t>You need to write down</a:t>
            </a:r>
            <a:r>
              <a:rPr lang="zh-CN" altLang="en-US" sz="2600" dirty="0">
                <a:solidFill>
                  <a:schemeClr val="bg1"/>
                </a:solidFill>
              </a:rPr>
              <a:t>：</a:t>
            </a:r>
            <a:endParaRPr lang="en-US" altLang="zh-CN" sz="26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页数</a:t>
            </a:r>
            <a:endParaRPr lang="en-US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右栏</a:t>
            </a:r>
            <a:endParaRPr lang="en-US" altLang="zh-CN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第几个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209944" y="2099664"/>
            <a:ext cx="11849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P20</a:t>
            </a:r>
            <a:r>
              <a:rPr lang="zh-CN" altLang="en-US" sz="2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</a:t>
            </a:r>
            <a:r>
              <a:rPr lang="en-US" altLang="zh-CN" sz="2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endParaRPr lang="zh-CN" altLang="en-US" sz="2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75508" y="3397478"/>
            <a:ext cx="3505201" cy="55399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learn?</a:t>
            </a:r>
            <a:endParaRPr lang="zh-CN" altLang="en-US" sz="3000" dirty="0">
              <a:solidFill>
                <a:schemeClr val="bg1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10249" y="4091348"/>
            <a:ext cx="6242048" cy="8925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1.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不同的字典，单词的位置不一样，但对    单词的解释是一样的。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810247" y="4983900"/>
            <a:ext cx="6242050" cy="49244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2.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快速定位，先确定字母是靠前还是靠后。</a:t>
            </a:r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10247" y="5493912"/>
            <a:ext cx="6146805" cy="49244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3.</a:t>
            </a:r>
            <a:r>
              <a:rPr lang="zh-CN" altLang="en-US" sz="2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查到最后几个单词，速度变快。</a:t>
            </a:r>
          </a:p>
        </p:txBody>
      </p:sp>
      <p:sp>
        <p:nvSpPr>
          <p:cNvPr id="17" name="矩形 16"/>
          <p:cNvSpPr/>
          <p:nvPr/>
        </p:nvSpPr>
        <p:spPr>
          <a:xfrm>
            <a:off x="251866" y="5416969"/>
            <a:ext cx="5463134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makes perfect!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D8E15DDD-F470-6F82-F90D-93DBCBA0F1FC}"/>
              </a:ext>
            </a:extLst>
          </p:cNvPr>
          <p:cNvCxnSpPr/>
          <p:nvPr/>
        </p:nvCxnSpPr>
        <p:spPr>
          <a:xfrm>
            <a:off x="1098647" y="1296960"/>
            <a:ext cx="2790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2AC19BB-826D-389E-C04A-14991F076CF9}"/>
              </a:ext>
            </a:extLst>
          </p:cNvPr>
          <p:cNvCxnSpPr/>
          <p:nvPr/>
        </p:nvCxnSpPr>
        <p:spPr>
          <a:xfrm>
            <a:off x="7889884" y="1296960"/>
            <a:ext cx="2790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58F18B0-B56C-B2DD-D702-FA550E9ED16E}"/>
              </a:ext>
            </a:extLst>
          </p:cNvPr>
          <p:cNvCxnSpPr>
            <a:cxnSpLocks/>
          </p:cNvCxnSpPr>
          <p:nvPr/>
        </p:nvCxnSpPr>
        <p:spPr>
          <a:xfrm>
            <a:off x="2459182" y="1687502"/>
            <a:ext cx="689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7C0D1721-19F8-D048-A0C0-6112A3425570}"/>
              </a:ext>
            </a:extLst>
          </p:cNvPr>
          <p:cNvCxnSpPr>
            <a:cxnSpLocks/>
          </p:cNvCxnSpPr>
          <p:nvPr/>
        </p:nvCxnSpPr>
        <p:spPr>
          <a:xfrm>
            <a:off x="4209944" y="1742018"/>
            <a:ext cx="689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7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>
            <a:spLocks/>
          </p:cNvSpPr>
          <p:nvPr/>
        </p:nvSpPr>
        <p:spPr>
          <a:xfrm>
            <a:off x="224588" y="215900"/>
            <a:ext cx="2664662" cy="6477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zh-CN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副标题 2"/>
          <p:cNvSpPr txBox="1">
            <a:spLocks/>
          </p:cNvSpPr>
          <p:nvPr/>
        </p:nvSpPr>
        <p:spPr>
          <a:xfrm>
            <a:off x="446838" y="976964"/>
            <a:ext cx="1915362" cy="476250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do:</a:t>
            </a:r>
            <a:endParaRPr lang="zh-CN" alt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0740" y="1513357"/>
            <a:ext cx="5952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查字典，弄明白以下标志的含义：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036174" y="1824305"/>
            <a:ext cx="1710781" cy="2921598"/>
            <a:chOff x="678553" y="3895903"/>
            <a:chExt cx="1756732" cy="2791949"/>
          </a:xfrm>
        </p:grpSpPr>
        <p:pic>
          <p:nvPicPr>
            <p:cNvPr id="1028" name="Picture 4" descr="https://d37iyw84027v1q.cloudfront.net/na/bradyid/BradyID_Large/1048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1" t="7155" r="20803" b="5188"/>
            <a:stretch/>
          </p:blipFill>
          <p:spPr bwMode="auto">
            <a:xfrm>
              <a:off x="678553" y="3895903"/>
              <a:ext cx="1756732" cy="279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1182848" y="4790114"/>
              <a:ext cx="687897" cy="570451"/>
            </a:xfrm>
            <a:prstGeom prst="rect">
              <a:avLst/>
            </a:prstGeom>
            <a:solidFill>
              <a:srgbClr val="E3A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48" y="2175950"/>
            <a:ext cx="3146834" cy="20931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5" y="2175950"/>
            <a:ext cx="3165138" cy="21261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1"/>
          <a:stretch/>
        </p:blipFill>
        <p:spPr>
          <a:xfrm>
            <a:off x="3450723" y="2175951"/>
            <a:ext cx="3253315" cy="20931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0740" y="4547818"/>
            <a:ext cx="11473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观察教材“</a:t>
            </a:r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Vocabulary Index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”（单词索引表）部分，说说它与字典的异同。思考我们什么时候会用到它？</a:t>
            </a:r>
          </a:p>
        </p:txBody>
      </p:sp>
    </p:spTree>
    <p:extLst>
      <p:ext uri="{BB962C8B-B14F-4D97-AF65-F5344CB8AC3E}">
        <p14:creationId xmlns:p14="http://schemas.microsoft.com/office/powerpoint/2010/main" val="3708879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>
            <a:spLocks/>
          </p:cNvSpPr>
          <p:nvPr/>
        </p:nvSpPr>
        <p:spPr>
          <a:xfrm>
            <a:off x="224588" y="215900"/>
            <a:ext cx="2664662" cy="6477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zh-CN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副标题 2"/>
          <p:cNvSpPr txBox="1">
            <a:spLocks/>
          </p:cNvSpPr>
          <p:nvPr/>
        </p:nvSpPr>
        <p:spPr>
          <a:xfrm>
            <a:off x="446838" y="1117599"/>
            <a:ext cx="1915362" cy="534123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do:</a:t>
            </a:r>
            <a:endParaRPr lang="zh-CN" alt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6838" y="1837554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猜谜语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46838" y="2354914"/>
            <a:ext cx="11125200" cy="2593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①Where does afternoon come before morning in the world?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  </a:t>
            </a:r>
            <a:r>
              <a:rPr lang="zh-CN" altLang="en-US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在世界上的哪个地方中午比早上先出现？</a:t>
            </a:r>
            <a:endParaRPr lang="en-US" altLang="zh-CN" sz="28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② Which is the longest word in English?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   </a:t>
            </a:r>
            <a:r>
              <a:rPr lang="zh-CN" altLang="en-US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在英语中最长的单词是哪个？</a:t>
            </a:r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28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82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>
            <a:spLocks/>
          </p:cNvSpPr>
          <p:nvPr/>
        </p:nvSpPr>
        <p:spPr>
          <a:xfrm>
            <a:off x="224588" y="215900"/>
            <a:ext cx="2664662" cy="6477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zh-CN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副标题 2"/>
          <p:cNvSpPr txBox="1">
            <a:spLocks/>
          </p:cNvSpPr>
          <p:nvPr/>
        </p:nvSpPr>
        <p:spPr>
          <a:xfrm>
            <a:off x="446838" y="1117599"/>
            <a:ext cx="3687012" cy="534123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to the riddles:</a:t>
            </a:r>
            <a:endParaRPr lang="zh-CN" alt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6838" y="2119513"/>
            <a:ext cx="115737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①Where does afternoon come before morning in the world?</a:t>
            </a:r>
          </a:p>
          <a:p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   --- In the dictionary!</a:t>
            </a:r>
          </a:p>
          <a:p>
            <a:endParaRPr lang="en-US" altLang="zh-CN" sz="28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② Which is the longest word in English?</a:t>
            </a:r>
          </a:p>
          <a:p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  --- Smiles.</a:t>
            </a:r>
          </a:p>
          <a:p>
            <a:r>
              <a:rPr lang="en-US" altLang="zh-CN" sz="2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(The distance between the first letter “s” and the last letter ”s” is one mile! )</a:t>
            </a:r>
          </a:p>
          <a:p>
            <a:endParaRPr lang="zh-CN" altLang="en-US" sz="28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7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86863B3-02F6-BD45-934F-30FA0589F8FB}"/>
              </a:ext>
            </a:extLst>
          </p:cNvPr>
          <p:cNvSpPr txBox="1"/>
          <p:nvPr/>
        </p:nvSpPr>
        <p:spPr>
          <a:xfrm>
            <a:off x="0" y="0"/>
            <a:ext cx="1207175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©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本课件著作权属成都领航教材教法研究工作室.学程先锋所有，受《中华人民共和国著作权法》保护。除法律另有强制性规定外，未经成都领航教材教法研究工作室.学程先锋的特别书面许可,任何单位或个人不得以任何方式非法地使用本课件内容，不得私自转发给超越授权使用范围的第三方，不得将本课件用于任何商业用途。若需商用或取得课件的全部内容，请联系：028-87323348。</a:t>
            </a: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0DB610F-D002-9ED9-667B-AA28E93C655B}"/>
              </a:ext>
            </a:extLst>
          </p:cNvPr>
          <p:cNvGraphicFramePr>
            <a:graphicFrameLocks noGrp="1"/>
          </p:cNvGraphicFramePr>
          <p:nvPr/>
        </p:nvGraphicFramePr>
        <p:xfrm>
          <a:off x="1068397" y="1988192"/>
          <a:ext cx="9922818" cy="3607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7606">
                  <a:extLst>
                    <a:ext uri="{9D8B030D-6E8A-4147-A177-3AD203B41FA5}">
                      <a16:colId xmlns:a16="http://schemas.microsoft.com/office/drawing/2014/main" val="2039358127"/>
                    </a:ext>
                  </a:extLst>
                </a:gridCol>
                <a:gridCol w="3307606">
                  <a:extLst>
                    <a:ext uri="{9D8B030D-6E8A-4147-A177-3AD203B41FA5}">
                      <a16:colId xmlns:a16="http://schemas.microsoft.com/office/drawing/2014/main" val="1841967380"/>
                    </a:ext>
                  </a:extLst>
                </a:gridCol>
                <a:gridCol w="3307606">
                  <a:extLst>
                    <a:ext uri="{9D8B030D-6E8A-4147-A177-3AD203B41FA5}">
                      <a16:colId xmlns:a16="http://schemas.microsoft.com/office/drawing/2014/main" val="3897706298"/>
                    </a:ext>
                  </a:extLst>
                </a:gridCol>
              </a:tblGrid>
              <a:tr h="107392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入群获取全套教学课件：</a:t>
                      </a:r>
                      <a:endParaRPr lang="en-US" altLang="zh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扫码查看2024版电子样书：</a:t>
                      </a:r>
                      <a:endParaRPr lang="en-US" altLang="zh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扫码领取2024版纸质样书：</a:t>
                      </a:r>
                      <a:endParaRPr lang="en-US" altLang="zh-CN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185104"/>
                  </a:ext>
                </a:extLst>
              </a:tr>
              <a:tr h="1814912">
                <a:tc>
                  <a:txBody>
                    <a:bodyPr/>
                    <a:lstStyle/>
                    <a:p>
                      <a:pPr algn="ctr" fontAlgn="ctr"/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2652260"/>
                  </a:ext>
                </a:extLst>
              </a:tr>
              <a:tr h="71843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/>
                        <a:t>联系电话：028-87323348</a:t>
                      </a:r>
                      <a:endParaRPr lang="en-US" altLang="zh-CN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71527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35478094-B612-6AF3-E53A-0D9F756EE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806" y="3143329"/>
            <a:ext cx="1620000" cy="162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C0F034B-7ED8-6238-9015-2E033A6CA7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9591" r="9351" b="9591"/>
          <a:stretch/>
        </p:blipFill>
        <p:spPr>
          <a:xfrm>
            <a:off x="8554256" y="3143329"/>
            <a:ext cx="1610357" cy="1620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F57BBFE-7861-B122-008E-3EA03E4F04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9904" y="0"/>
            <a:ext cx="1762096" cy="135901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3A91A5C-97FE-7ECD-C098-249EFCA7E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97" y="582737"/>
            <a:ext cx="10229975" cy="15729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17443B0-CCFE-407F-9A3C-92E883B1FE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56" y="3143329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6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005938" y="4462765"/>
            <a:ext cx="289213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1 - 3</a:t>
            </a:r>
          </a:p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4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运用实践课</a:t>
            </a:r>
          </a:p>
        </p:txBody>
      </p:sp>
      <p:sp>
        <p:nvSpPr>
          <p:cNvPr id="6" name="标题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4721860" y="0"/>
            <a:ext cx="7470775" cy="252158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9000"/>
              </a:lnSpc>
            </a:pPr>
            <a:r>
              <a:rPr lang="en-US" altLang="zh-CN" sz="5400" b="1">
                <a:solidFill>
                  <a:schemeClr val="bg1"/>
                </a:solidFill>
                <a:latin typeface="Arial" panose="020B0604020202020204" pitchFamily="34" charset="0"/>
                <a:ea typeface="BIZ UDPGothic" panose="020B0400000000000000" pitchFamily="34" charset="-128"/>
                <a:cs typeface="Arial" panose="020B0604020202020204" pitchFamily="34" charset="0"/>
              </a:rPr>
              <a:t>STARTER </a:t>
            </a:r>
            <a:br>
              <a:rPr lang="en-US" altLang="zh-CN" sz="5400" b="1">
                <a:solidFill>
                  <a:schemeClr val="bg1"/>
                </a:solidFill>
                <a:latin typeface="Arial" panose="020B0604020202020204" pitchFamily="34" charset="0"/>
                <a:ea typeface="BIZ UDPGothic" panose="020B0400000000000000" pitchFamily="34" charset="-128"/>
                <a:cs typeface="Arial" panose="020B0604020202020204" pitchFamily="34" charset="0"/>
              </a:rPr>
            </a:br>
            <a:r>
              <a:rPr lang="en-US" altLang="zh-CN" sz="5400" b="1">
                <a:solidFill>
                  <a:schemeClr val="bg1"/>
                </a:solidFill>
                <a:latin typeface="Arial" panose="020B0604020202020204" pitchFamily="34" charset="0"/>
                <a:ea typeface="BIZ UDPGothic" panose="020B0400000000000000" pitchFamily="34" charset="-128"/>
                <a:cs typeface="Arial" panose="020B0604020202020204" pitchFamily="34" charset="0"/>
              </a:rPr>
              <a:t>UNIT </a:t>
            </a:r>
            <a:r>
              <a:rPr lang="en-US" altLang="zh-CN" sz="5400" b="1">
                <a:solidFill>
                  <a:srgbClr val="FFC000"/>
                </a:solidFill>
                <a:latin typeface="Arial" panose="020B0604020202020204" pitchFamily="34" charset="0"/>
                <a:ea typeface="BIZ UDPGothic" panose="020B0400000000000000" pitchFamily="34" charset="-128"/>
                <a:cs typeface="Arial" panose="020B0604020202020204" pitchFamily="34" charset="0"/>
              </a:rPr>
              <a:t>1</a:t>
            </a:r>
            <a:endParaRPr lang="zh-CN" altLang="en-US" sz="5400" b="1" dirty="0">
              <a:solidFill>
                <a:srgbClr val="FFC000"/>
              </a:solidFill>
              <a:latin typeface="Arial" panose="020B0604020202020204" pitchFamily="34" charset="0"/>
              <a:ea typeface="BIZ UDP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4921250" y="2521585"/>
            <a:ext cx="7270750" cy="159512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4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4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B</a:t>
            </a:r>
            <a:endParaRPr lang="zh-CN" altLang="en-US" sz="4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5034280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1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8" y="40260"/>
            <a:ext cx="9474005" cy="846092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7169345" y="660400"/>
            <a:ext cx="2158805" cy="7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683695" y="616186"/>
            <a:ext cx="2411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737795" y="616186"/>
            <a:ext cx="2411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7595696" y="-4978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/ɪ/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643384" y="0"/>
            <a:ext cx="453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r>
              <a:rPr lang="en-US" altLang="zh-CN" sz="2000" dirty="0">
                <a:solidFill>
                  <a:srgbClr val="FF0000"/>
                </a:solidFill>
              </a:rPr>
              <a:t>e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9087045" y="616186"/>
            <a:ext cx="2411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8980612" y="0"/>
            <a:ext cx="385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r>
              <a:rPr lang="en-US" altLang="zh-CN" sz="2000" dirty="0" err="1">
                <a:solidFill>
                  <a:srgbClr val="FF0000"/>
                </a:solidFill>
              </a:rPr>
              <a:t>i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2" y="1046242"/>
            <a:ext cx="2291733" cy="31051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579" y="886352"/>
            <a:ext cx="4520709" cy="37683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288" y="978380"/>
            <a:ext cx="5056112" cy="382326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073578" y="4893670"/>
            <a:ext cx="35221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English dictionary</a:t>
            </a:r>
          </a:p>
        </p:txBody>
      </p:sp>
    </p:spTree>
    <p:extLst>
      <p:ext uri="{BB962C8B-B14F-4D97-AF65-F5344CB8AC3E}">
        <p14:creationId xmlns:p14="http://schemas.microsoft.com/office/powerpoint/2010/main" val="130758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副标题 2"/>
          <p:cNvSpPr txBox="1">
            <a:spLocks/>
          </p:cNvSpPr>
          <p:nvPr/>
        </p:nvSpPr>
        <p:spPr>
          <a:xfrm>
            <a:off x="72927" y="95367"/>
            <a:ext cx="3208815" cy="67878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Project       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831506" y="157761"/>
            <a:ext cx="5696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how to use a dictionary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7970"/>
          <a:stretch/>
        </p:blipFill>
        <p:spPr>
          <a:xfrm>
            <a:off x="235614" y="247500"/>
            <a:ext cx="263660" cy="2426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418" y="43738"/>
            <a:ext cx="879640" cy="7304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17" y="1060064"/>
            <a:ext cx="5385400" cy="38477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26" y="990220"/>
            <a:ext cx="2832983" cy="4049868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3209978" y="5256156"/>
            <a:ext cx="51459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English-Chinese dictionary</a:t>
            </a: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7169345" y="660400"/>
            <a:ext cx="2158805" cy="7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20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副标题 2"/>
          <p:cNvSpPr txBox="1">
            <a:spLocks/>
          </p:cNvSpPr>
          <p:nvPr/>
        </p:nvSpPr>
        <p:spPr>
          <a:xfrm>
            <a:off x="72927" y="95367"/>
            <a:ext cx="3208815" cy="67878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Project       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831506" y="157761"/>
            <a:ext cx="56961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how to use a dictionary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7970"/>
          <a:stretch/>
        </p:blipFill>
        <p:spPr>
          <a:xfrm>
            <a:off x="235614" y="247500"/>
            <a:ext cx="263660" cy="2426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418" y="43738"/>
            <a:ext cx="879640" cy="730415"/>
          </a:xfrm>
          <a:prstGeom prst="rect">
            <a:avLst/>
          </a:prstGeom>
        </p:spPr>
      </p:pic>
      <p:cxnSp>
        <p:nvCxnSpPr>
          <p:cNvPr id="50" name="直接连接符 49"/>
          <p:cNvCxnSpPr/>
          <p:nvPr/>
        </p:nvCxnSpPr>
        <p:spPr>
          <a:xfrm flipV="1">
            <a:off x="7169345" y="660400"/>
            <a:ext cx="2158805" cy="7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266447" y="5523333"/>
            <a:ext cx="34131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picture dictionary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1" y="774153"/>
            <a:ext cx="7528372" cy="470573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736185" y="136203"/>
            <a:ext cx="1579278" cy="707886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</p:txBody>
      </p:sp>
      <p:sp>
        <p:nvSpPr>
          <p:cNvPr id="13" name="矩形 12"/>
          <p:cNvSpPr/>
          <p:nvPr/>
        </p:nvSpPr>
        <p:spPr>
          <a:xfrm>
            <a:off x="8248747" y="1772178"/>
            <a:ext cx="3432122" cy="147732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help us learn English quickly, easily and better.</a:t>
            </a:r>
          </a:p>
        </p:txBody>
      </p:sp>
    </p:spTree>
    <p:extLst>
      <p:ext uri="{BB962C8B-B14F-4D97-AF65-F5344CB8AC3E}">
        <p14:creationId xmlns:p14="http://schemas.microsoft.com/office/powerpoint/2010/main" val="222729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7" y="36793"/>
            <a:ext cx="9474005" cy="8535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21260"/>
            <a:ext cx="9547012" cy="74869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20850" y="1213503"/>
            <a:ext cx="938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读字典中的篇幅。圈出蓝色的单词。他们是按什么顺序排列的？</a:t>
            </a:r>
          </a:p>
        </p:txBody>
      </p:sp>
      <p:sp>
        <p:nvSpPr>
          <p:cNvPr id="7" name="椭圆 6"/>
          <p:cNvSpPr/>
          <p:nvPr/>
        </p:nvSpPr>
        <p:spPr>
          <a:xfrm>
            <a:off x="4425950" y="844550"/>
            <a:ext cx="875326" cy="450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>
            <a:cxnSpLocks/>
          </p:cNvCxnSpPr>
          <p:nvPr/>
        </p:nvCxnSpPr>
        <p:spPr>
          <a:xfrm>
            <a:off x="5207000" y="1225423"/>
            <a:ext cx="220345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0" y="1689753"/>
            <a:ext cx="7292761" cy="4912999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1542816" y="2075107"/>
            <a:ext cx="508000" cy="2966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137134" y="2075258"/>
            <a:ext cx="508000" cy="2966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593850" y="3048000"/>
            <a:ext cx="723900" cy="24670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054350" y="2900643"/>
            <a:ext cx="590784" cy="2464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054350" y="3429654"/>
            <a:ext cx="723900" cy="29471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987792" y="4441079"/>
            <a:ext cx="723900" cy="29471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406097" y="4735793"/>
            <a:ext cx="546528" cy="21132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425146" y="5783720"/>
            <a:ext cx="723900" cy="26366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921234" y="5600599"/>
            <a:ext cx="723900" cy="29471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4694250" y="2240607"/>
            <a:ext cx="508000" cy="2966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6203758" y="2246647"/>
            <a:ext cx="508000" cy="2966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6266088" y="2935490"/>
            <a:ext cx="445670" cy="25346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700600" y="3775002"/>
            <a:ext cx="508000" cy="2966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6266088" y="3681693"/>
            <a:ext cx="622766" cy="21132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272438" y="4650520"/>
            <a:ext cx="616416" cy="33376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4616450" y="5444271"/>
            <a:ext cx="508000" cy="2966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235085" y="5645221"/>
            <a:ext cx="508000" cy="2966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536751" y="3063269"/>
            <a:ext cx="2194832" cy="492443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zh-CN" altLang="en-US" sz="2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怎样不漏圈？</a:t>
            </a:r>
            <a:endParaRPr lang="en-US" altLang="zh-CN" sz="2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885144" y="3788684"/>
            <a:ext cx="1729961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从左到右</a:t>
            </a:r>
            <a:endParaRPr lang="en-US" altLang="zh-CN" sz="30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885144" y="4481861"/>
            <a:ext cx="1729961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从上到下</a:t>
            </a:r>
            <a:endParaRPr lang="en-US" altLang="zh-CN" sz="30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410450" y="890307"/>
            <a:ext cx="2622550" cy="323196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1205643" y="1284661"/>
            <a:ext cx="439007" cy="323196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>
            <a:cxnSpLocks/>
          </p:cNvCxnSpPr>
          <p:nvPr/>
        </p:nvCxnSpPr>
        <p:spPr>
          <a:xfrm>
            <a:off x="1952625" y="1247394"/>
            <a:ext cx="2394982" cy="204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8276081" y="1697423"/>
            <a:ext cx="3365024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3000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how many pages?</a:t>
            </a:r>
          </a:p>
        </p:txBody>
      </p:sp>
    </p:spTree>
    <p:extLst>
      <p:ext uri="{BB962C8B-B14F-4D97-AF65-F5344CB8AC3E}">
        <p14:creationId xmlns:p14="http://schemas.microsoft.com/office/powerpoint/2010/main" val="2579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41" grpId="0" animBg="1"/>
      <p:bldP spid="42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7" y="36793"/>
            <a:ext cx="9474005" cy="8535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70" y="1664674"/>
            <a:ext cx="7353248" cy="49335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57052"/>
            <a:ext cx="9547012" cy="71290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20850" y="1213503"/>
            <a:ext cx="938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读字典中的篇幅。圈出蓝色的单词。他们是按什么顺序排列的？</a:t>
            </a:r>
          </a:p>
        </p:txBody>
      </p:sp>
      <p:sp>
        <p:nvSpPr>
          <p:cNvPr id="6" name="椭圆 5"/>
          <p:cNvSpPr/>
          <p:nvPr/>
        </p:nvSpPr>
        <p:spPr>
          <a:xfrm>
            <a:off x="4482050" y="866990"/>
            <a:ext cx="781050" cy="450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410450" y="918357"/>
            <a:ext cx="2622550" cy="323196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205643" y="1284661"/>
            <a:ext cx="439007" cy="323196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651270" y="1955146"/>
            <a:ext cx="361950" cy="5150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007620" y="1955146"/>
            <a:ext cx="361950" cy="5150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489970" y="1740862"/>
            <a:ext cx="361950" cy="5150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725862" y="1246227"/>
            <a:ext cx="3834544" cy="55399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it mean?</a:t>
            </a:r>
          </a:p>
        </p:txBody>
      </p:sp>
      <p:sp>
        <p:nvSpPr>
          <p:cNvPr id="13" name="矩形 12"/>
          <p:cNvSpPr/>
          <p:nvPr/>
        </p:nvSpPr>
        <p:spPr>
          <a:xfrm>
            <a:off x="78340" y="2555994"/>
            <a:ext cx="26475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page for the words 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with 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 “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4" name="矩形 13"/>
          <p:cNvSpPr/>
          <p:nvPr/>
        </p:nvSpPr>
        <p:spPr>
          <a:xfrm>
            <a:off x="9644423" y="2880285"/>
            <a:ext cx="2375498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altLang="zh-CN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page for the words </a:t>
            </a:r>
            <a:r>
              <a:rPr lang="en-US" altLang="zh-C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with </a:t>
            </a:r>
            <a:r>
              <a:rPr lang="en-US" altLang="zh-CN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 “</a:t>
            </a:r>
            <a:r>
              <a:rPr lang="en-US" altLang="zh-CN" sz="2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20" name="矩形 19"/>
          <p:cNvSpPr/>
          <p:nvPr/>
        </p:nvSpPr>
        <p:spPr>
          <a:xfrm>
            <a:off x="6171917" y="3783603"/>
            <a:ext cx="384603" cy="227415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171917" y="5451579"/>
            <a:ext cx="384603" cy="264823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662980" y="2028714"/>
            <a:ext cx="909223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2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zh-CN" altLang="en-US" sz="2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677170" y="3638429"/>
            <a:ext cx="889987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zh-CN" altLang="en-US" sz="2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747459" y="5267213"/>
            <a:ext cx="742511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zh-C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557522" y="1800225"/>
            <a:ext cx="2505503" cy="1096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  <a:p>
            <a:pPr algn="ctr">
              <a:lnSpc>
                <a:spcPts val="2600"/>
              </a:lnSpc>
            </a:pPr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alphabetical</a:t>
            </a:r>
          </a:p>
          <a:p>
            <a:pPr algn="ctr">
              <a:lnSpc>
                <a:spcPts val="2600"/>
              </a:lnSpc>
            </a:pPr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</a:p>
        </p:txBody>
      </p:sp>
      <p:sp>
        <p:nvSpPr>
          <p:cNvPr id="26" name="矩形 25"/>
          <p:cNvSpPr/>
          <p:nvPr/>
        </p:nvSpPr>
        <p:spPr>
          <a:xfrm>
            <a:off x="4610965" y="2101752"/>
            <a:ext cx="557231" cy="215102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610966" y="2897000"/>
            <a:ext cx="478704" cy="233277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168197" y="1859168"/>
            <a:ext cx="1019831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6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zh-CN" sz="2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zh-CN" altLang="en-US" sz="2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100454" y="2778195"/>
            <a:ext cx="1130438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6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2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2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zh-CN" altLang="en-US" sz="2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C3E0F9B-B7EE-470A-1502-053333938F2B}"/>
              </a:ext>
            </a:extLst>
          </p:cNvPr>
          <p:cNvSpPr/>
          <p:nvPr/>
        </p:nvSpPr>
        <p:spPr>
          <a:xfrm>
            <a:off x="217446" y="5230805"/>
            <a:ext cx="236930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The last word of letter ”A”?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A063091-B797-EC58-94E4-8FB90BE839C8}"/>
              </a:ext>
            </a:extLst>
          </p:cNvPr>
          <p:cNvSpPr/>
          <p:nvPr/>
        </p:nvSpPr>
        <p:spPr>
          <a:xfrm>
            <a:off x="9557519" y="4850086"/>
            <a:ext cx="264752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The first word of letter ”B”?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4AC7642-9702-9457-E640-153C7DDC2AC4}"/>
              </a:ext>
            </a:extLst>
          </p:cNvPr>
          <p:cNvSpPr/>
          <p:nvPr/>
        </p:nvSpPr>
        <p:spPr>
          <a:xfrm>
            <a:off x="9560892" y="556784"/>
            <a:ext cx="2505503" cy="1096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remember in order?</a:t>
            </a:r>
          </a:p>
        </p:txBody>
      </p:sp>
      <p:sp>
        <p:nvSpPr>
          <p:cNvPr id="18" name="椭圆 17"/>
          <p:cNvSpPr/>
          <p:nvPr/>
        </p:nvSpPr>
        <p:spPr>
          <a:xfrm>
            <a:off x="4467371" y="5637970"/>
            <a:ext cx="622299" cy="2229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6039851" y="2273698"/>
            <a:ext cx="622299" cy="2229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171917" y="2255865"/>
            <a:ext cx="384603" cy="242859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292850" y="217624"/>
            <a:ext cx="3169302" cy="49418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28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5" grpId="0" animBg="1"/>
      <p:bldP spid="16" grpId="0" animBg="1"/>
      <p:bldP spid="17" grpId="0" animBg="1"/>
      <p:bldP spid="18" grpId="0" animBg="1"/>
      <p:bldP spid="30" grpId="0" animBg="1"/>
      <p:bldP spid="19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4AC7642-9702-9457-E640-153C7DDC2AC4}"/>
              </a:ext>
            </a:extLst>
          </p:cNvPr>
          <p:cNvSpPr/>
          <p:nvPr/>
        </p:nvSpPr>
        <p:spPr>
          <a:xfrm>
            <a:off x="368300" y="226584"/>
            <a:ext cx="2084075" cy="60016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life:</a:t>
            </a:r>
          </a:p>
        </p:txBody>
      </p:sp>
      <p:sp>
        <p:nvSpPr>
          <p:cNvPr id="2" name="AutoShape 2" descr="https://upload.bbtnews.com.cn/2023/0620/168726503867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8" name="Picture 4" descr="https://gss0.baidu.com/9fo3dSag_xI4khGko9WTAnF6hhy/zhidao/wh%3D600%2C800/sign=8b0b548f5282b2b7a7ca31c2019de7d7/622762d0f703918f8aa3f1415a3d269758eec4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1135200"/>
            <a:ext cx="557809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tf.flyertrip.com/forum/2021/04/05/015713ORVVTUXLAQVZIQJN.png%21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5" t="12444" b="20444"/>
          <a:stretch/>
        </p:blipFill>
        <p:spPr bwMode="auto">
          <a:xfrm>
            <a:off x="368300" y="932000"/>
            <a:ext cx="5686425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336379" y="1960527"/>
            <a:ext cx="5960537" cy="4109293"/>
            <a:chOff x="636332" y="1248081"/>
            <a:chExt cx="5556506" cy="3624571"/>
          </a:xfrm>
        </p:grpSpPr>
        <p:pic>
          <p:nvPicPr>
            <p:cNvPr id="1032" name="Picture 8" descr="https://q6.itc.cn/q_70/images03/20240221/d41cb7388899426080a4d1799180f6da.jpe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54" b="27736"/>
            <a:stretch/>
          </p:blipFill>
          <p:spPr bwMode="auto">
            <a:xfrm>
              <a:off x="636332" y="1248081"/>
              <a:ext cx="5556506" cy="362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文本框 2"/>
            <p:cNvSpPr txBox="1"/>
            <p:nvPr/>
          </p:nvSpPr>
          <p:spPr>
            <a:xfrm>
              <a:off x="5413472" y="3197591"/>
              <a:ext cx="36260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zh-CN" alt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21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7" y="36793"/>
            <a:ext cx="9474005" cy="8535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85" y="812036"/>
            <a:ext cx="7358430" cy="6219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2237786"/>
            <a:ext cx="9546348" cy="260909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2171895" y="1322360"/>
            <a:ext cx="1206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492445" y="3326467"/>
            <a:ext cx="1206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095597" y="1322360"/>
            <a:ext cx="5245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按照字母顺序给下面的单词标上序号。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6048375" y="1322360"/>
            <a:ext cx="2790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9336507" y="860112"/>
            <a:ext cx="2393604" cy="492443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1.the first letter</a:t>
            </a:r>
          </a:p>
        </p:txBody>
      </p:sp>
      <p:sp>
        <p:nvSpPr>
          <p:cNvPr id="14" name="矩形 13"/>
          <p:cNvSpPr/>
          <p:nvPr/>
        </p:nvSpPr>
        <p:spPr>
          <a:xfrm>
            <a:off x="9336507" y="1467404"/>
            <a:ext cx="2933816" cy="492443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altLang="zh-CN" sz="2600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2.the second letter</a:t>
            </a:r>
          </a:p>
        </p:txBody>
      </p:sp>
      <p:sp>
        <p:nvSpPr>
          <p:cNvPr id="15" name="矩形 14"/>
          <p:cNvSpPr/>
          <p:nvPr/>
        </p:nvSpPr>
        <p:spPr>
          <a:xfrm>
            <a:off x="10866520" y="1996914"/>
            <a:ext cx="518091" cy="492443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662074" y="411230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73291" y="286480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80041" y="289846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96931" y="37484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794531" y="41100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74538" y="371788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01318" y="333447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589141" y="332218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19554" y="3308633"/>
            <a:ext cx="504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641555" y="246785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673887" y="249062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470679" y="412889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18374" y="3717244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554827" y="251107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435100" y="2432749"/>
            <a:ext cx="1181100" cy="494367"/>
          </a:xfrm>
          <a:prstGeom prst="rect">
            <a:avLst/>
          </a:prstGeom>
          <a:solidFill>
            <a:srgbClr val="00B05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90815" y="3679341"/>
            <a:ext cx="1181100" cy="494367"/>
          </a:xfrm>
          <a:prstGeom prst="rect">
            <a:avLst/>
          </a:prstGeom>
          <a:solidFill>
            <a:srgbClr val="00B05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D21824E-3193-C9F9-EA52-65BC1BECFBD8}"/>
              </a:ext>
            </a:extLst>
          </p:cNvPr>
          <p:cNvSpPr/>
          <p:nvPr/>
        </p:nvSpPr>
        <p:spPr>
          <a:xfrm>
            <a:off x="3759835" y="5020155"/>
            <a:ext cx="3597460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30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number</a:t>
            </a:r>
            <a:r>
              <a:rPr lang="zh-CN" altLang="en-US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after</a:t>
            </a:r>
            <a:r>
              <a:rPr lang="zh-CN" altLang="en-US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94889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1" grpId="0" animBg="1"/>
      <p:bldP spid="32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600</Words>
  <Application>Microsoft Office PowerPoint</Application>
  <PresentationFormat>宽屏</PresentationFormat>
  <Paragraphs>118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楷体</vt:lpstr>
      <vt:lpstr>微软雅黑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STARTER UNIT 1</dc:title>
  <dc:creator>张 燕</dc:creator>
  <cp:lastModifiedBy>成都1 诚商</cp:lastModifiedBy>
  <cp:revision>101</cp:revision>
  <dcterms:created xsi:type="dcterms:W3CDTF">2024-06-09T03:15:04Z</dcterms:created>
  <dcterms:modified xsi:type="dcterms:W3CDTF">2024-07-16T07:43:21Z</dcterms:modified>
</cp:coreProperties>
</file>