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77" r:id="rId3"/>
    <p:sldId id="291" r:id="rId4"/>
    <p:sldId id="342" r:id="rId5"/>
    <p:sldId id="286" r:id="rId6"/>
    <p:sldId id="382" r:id="rId7"/>
    <p:sldId id="398" r:id="rId8"/>
    <p:sldId id="344" r:id="rId9"/>
    <p:sldId id="345" r:id="rId10"/>
    <p:sldId id="354" r:id="rId11"/>
    <p:sldId id="384" r:id="rId12"/>
    <p:sldId id="356" r:id="rId13"/>
    <p:sldId id="349" r:id="rId14"/>
    <p:sldId id="387" r:id="rId15"/>
    <p:sldId id="399" r:id="rId16"/>
    <p:sldId id="362" r:id="rId17"/>
    <p:sldId id="389" r:id="rId18"/>
    <p:sldId id="390" r:id="rId19"/>
    <p:sldId id="400" r:id="rId20"/>
    <p:sldId id="373" r:id="rId21"/>
    <p:sldId id="386" r:id="rId22"/>
    <p:sldId id="352" r:id="rId23"/>
    <p:sldId id="392" r:id="rId24"/>
    <p:sldId id="393" r:id="rId25"/>
    <p:sldId id="353" r:id="rId26"/>
    <p:sldId id="358" r:id="rId27"/>
    <p:sldId id="394" r:id="rId28"/>
    <p:sldId id="395" r:id="rId29"/>
    <p:sldId id="401" r:id="rId30"/>
    <p:sldId id="360" r:id="rId31"/>
    <p:sldId id="379" r:id="rId32"/>
    <p:sldId id="397" r:id="rId33"/>
    <p:sldId id="368" r:id="rId34"/>
    <p:sldId id="381" r:id="rId35"/>
    <p:sldId id="380" r:id="rId36"/>
    <p:sldId id="334" r:id="rId37"/>
  </p:sldIdLst>
  <p:sldSz cx="9144000" cy="5143500" type="screen16x9"/>
  <p:notesSz cx="6858000" cy="9144000"/>
  <p:custDataLst>
    <p:tags r:id="rId3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B300"/>
    <a:srgbClr val="00B050"/>
    <a:srgbClr val="BEC734"/>
    <a:srgbClr val="FD276E"/>
    <a:srgbClr val="7030A0"/>
    <a:srgbClr val="FD3F79"/>
    <a:srgbClr val="FFA005"/>
    <a:srgbClr val="004620"/>
    <a:srgbClr val="005527"/>
    <a:srgbClr val="4F2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85" autoAdjust="0"/>
    <p:restoredTop sz="96349" autoAdjust="0"/>
  </p:normalViewPr>
  <p:slideViewPr>
    <p:cSldViewPr snapToGrid="0">
      <p:cViewPr varScale="1">
        <p:scale>
          <a:sx n="116" d="100"/>
          <a:sy n="116" d="100"/>
        </p:scale>
        <p:origin x="384" y="-100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FA373-D09D-442A-A56E-F314AB857425}" type="datetimeFigureOut">
              <a:rPr lang="zh-CN" altLang="en-US" smtClean="0"/>
              <a:t>2020/12/4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D0BF0-02E7-4163-AC45-2E5FA0144AC4}" type="slidenum">
              <a:rPr lang="zh-CN" altLang="en-US" smtClean="0"/>
              <a:t>‹#›</a:t>
            </a:fld>
            <a:endParaRPr lang="zh-CN" altLang="en-US"/>
          </a:p>
        </p:txBody>
      </p:sp>
    </p:spTree>
    <p:extLst>
      <p:ext uri="{BB962C8B-B14F-4D97-AF65-F5344CB8AC3E}">
        <p14:creationId xmlns:p14="http://schemas.microsoft.com/office/powerpoint/2010/main" val="6239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以匠人之心，做品质素材，淘宝搜索店铺</a:t>
            </a:r>
            <a:r>
              <a:rPr lang="en-US" altLang="zh-CN" dirty="0"/>
              <a:t>【</a:t>
            </a:r>
            <a:r>
              <a:rPr lang="zh-CN" altLang="en-US" dirty="0"/>
              <a:t>千匠素材库</a:t>
            </a:r>
            <a:r>
              <a:rPr lang="en-US" altLang="zh-CN" dirty="0"/>
              <a:t>】</a:t>
            </a:r>
            <a:r>
              <a:rPr lang="zh-CN" altLang="en-US" dirty="0"/>
              <a:t>或浏览器打开</a:t>
            </a:r>
            <a:r>
              <a:rPr lang="en-US" altLang="zh-CN" dirty="0"/>
              <a:t>【zls1858.taobao.com】</a:t>
            </a:r>
            <a:r>
              <a:rPr lang="zh-CN" altLang="en-US" dirty="0"/>
              <a:t>上新优惠不容错过</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F02D0BF0-02E7-4163-AC45-2E5FA0144AC4}" type="slidenum">
              <a:rPr lang="zh-CN" altLang="en-US" smtClean="0"/>
              <a:t>1</a:t>
            </a:fld>
            <a:endParaRPr lang="zh-CN" altLang="en-US"/>
          </a:p>
        </p:txBody>
      </p:sp>
    </p:spTree>
    <p:extLst>
      <p:ext uri="{BB962C8B-B14F-4D97-AF65-F5344CB8AC3E}">
        <p14:creationId xmlns:p14="http://schemas.microsoft.com/office/powerpoint/2010/main" val="357374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10</a:t>
            </a:fld>
            <a:endParaRPr lang="zh-CN" altLang="en-US"/>
          </a:p>
        </p:txBody>
      </p:sp>
    </p:spTree>
    <p:extLst>
      <p:ext uri="{BB962C8B-B14F-4D97-AF65-F5344CB8AC3E}">
        <p14:creationId xmlns:p14="http://schemas.microsoft.com/office/powerpoint/2010/main" val="350615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11</a:t>
            </a:fld>
            <a:endParaRPr lang="zh-CN" altLang="en-US"/>
          </a:p>
        </p:txBody>
      </p:sp>
    </p:spTree>
    <p:extLst>
      <p:ext uri="{BB962C8B-B14F-4D97-AF65-F5344CB8AC3E}">
        <p14:creationId xmlns:p14="http://schemas.microsoft.com/office/powerpoint/2010/main" val="2509777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12</a:t>
            </a:fld>
            <a:endParaRPr lang="zh-CN" altLang="en-US"/>
          </a:p>
        </p:txBody>
      </p:sp>
    </p:spTree>
    <p:extLst>
      <p:ext uri="{BB962C8B-B14F-4D97-AF65-F5344CB8AC3E}">
        <p14:creationId xmlns:p14="http://schemas.microsoft.com/office/powerpoint/2010/main" val="103104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13</a:t>
            </a:fld>
            <a:endParaRPr lang="zh-CN" altLang="en-US"/>
          </a:p>
        </p:txBody>
      </p:sp>
    </p:spTree>
    <p:extLst>
      <p:ext uri="{BB962C8B-B14F-4D97-AF65-F5344CB8AC3E}">
        <p14:creationId xmlns:p14="http://schemas.microsoft.com/office/powerpoint/2010/main" val="425415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14</a:t>
            </a:fld>
            <a:endParaRPr lang="zh-CN" altLang="en-US"/>
          </a:p>
        </p:txBody>
      </p:sp>
    </p:spTree>
    <p:extLst>
      <p:ext uri="{BB962C8B-B14F-4D97-AF65-F5344CB8AC3E}">
        <p14:creationId xmlns:p14="http://schemas.microsoft.com/office/powerpoint/2010/main" val="148646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15</a:t>
            </a:fld>
            <a:endParaRPr lang="zh-CN" altLang="en-US"/>
          </a:p>
        </p:txBody>
      </p:sp>
    </p:spTree>
    <p:extLst>
      <p:ext uri="{BB962C8B-B14F-4D97-AF65-F5344CB8AC3E}">
        <p14:creationId xmlns:p14="http://schemas.microsoft.com/office/powerpoint/2010/main" val="1842818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以匠人之心，做品质素材，淘宝搜索店铺</a:t>
            </a:r>
            <a:r>
              <a:rPr lang="en-US" altLang="zh-CN" dirty="0"/>
              <a:t>【</a:t>
            </a:r>
            <a:r>
              <a:rPr lang="zh-CN" altLang="en-US" dirty="0"/>
              <a:t>千匠素材库</a:t>
            </a:r>
            <a:r>
              <a:rPr lang="en-US" altLang="zh-CN" dirty="0"/>
              <a:t>】</a:t>
            </a:r>
            <a:r>
              <a:rPr lang="zh-CN" altLang="en-US" dirty="0"/>
              <a:t>或浏览器打开</a:t>
            </a:r>
            <a:r>
              <a:rPr lang="en-US" altLang="zh-CN" dirty="0"/>
              <a:t>【zls1858.taobao.com】</a:t>
            </a:r>
            <a:r>
              <a:rPr lang="zh-CN" altLang="en-US" dirty="0"/>
              <a:t>上新优惠不容错过</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F02D0BF0-02E7-4163-AC45-2E5FA0144AC4}" type="slidenum">
              <a:rPr lang="zh-CN" altLang="en-US" smtClean="0"/>
              <a:t>16</a:t>
            </a:fld>
            <a:endParaRPr lang="zh-CN" altLang="en-US"/>
          </a:p>
        </p:txBody>
      </p:sp>
    </p:spTree>
    <p:extLst>
      <p:ext uri="{BB962C8B-B14F-4D97-AF65-F5344CB8AC3E}">
        <p14:creationId xmlns:p14="http://schemas.microsoft.com/office/powerpoint/2010/main" val="304667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17</a:t>
            </a:fld>
            <a:endParaRPr lang="zh-CN" altLang="en-US"/>
          </a:p>
        </p:txBody>
      </p:sp>
    </p:spTree>
    <p:extLst>
      <p:ext uri="{BB962C8B-B14F-4D97-AF65-F5344CB8AC3E}">
        <p14:creationId xmlns:p14="http://schemas.microsoft.com/office/powerpoint/2010/main" val="200519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18</a:t>
            </a:fld>
            <a:endParaRPr lang="zh-CN" altLang="en-US"/>
          </a:p>
        </p:txBody>
      </p:sp>
    </p:spTree>
    <p:extLst>
      <p:ext uri="{BB962C8B-B14F-4D97-AF65-F5344CB8AC3E}">
        <p14:creationId xmlns:p14="http://schemas.microsoft.com/office/powerpoint/2010/main" val="540312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19</a:t>
            </a:fld>
            <a:endParaRPr lang="zh-CN" altLang="en-US"/>
          </a:p>
        </p:txBody>
      </p:sp>
    </p:spTree>
    <p:extLst>
      <p:ext uri="{BB962C8B-B14F-4D97-AF65-F5344CB8AC3E}">
        <p14:creationId xmlns:p14="http://schemas.microsoft.com/office/powerpoint/2010/main" val="340572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a:t>
            </a:fld>
            <a:endParaRPr lang="zh-CN" altLang="en-US"/>
          </a:p>
        </p:txBody>
      </p:sp>
    </p:spTree>
    <p:extLst>
      <p:ext uri="{BB962C8B-B14F-4D97-AF65-F5344CB8AC3E}">
        <p14:creationId xmlns:p14="http://schemas.microsoft.com/office/powerpoint/2010/main" val="788324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20</a:t>
            </a:fld>
            <a:endParaRPr lang="zh-CN" altLang="en-US"/>
          </a:p>
        </p:txBody>
      </p:sp>
    </p:spTree>
    <p:extLst>
      <p:ext uri="{BB962C8B-B14F-4D97-AF65-F5344CB8AC3E}">
        <p14:creationId xmlns:p14="http://schemas.microsoft.com/office/powerpoint/2010/main" val="209639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21</a:t>
            </a:fld>
            <a:endParaRPr lang="zh-CN" altLang="en-US"/>
          </a:p>
        </p:txBody>
      </p:sp>
    </p:spTree>
    <p:extLst>
      <p:ext uri="{BB962C8B-B14F-4D97-AF65-F5344CB8AC3E}">
        <p14:creationId xmlns:p14="http://schemas.microsoft.com/office/powerpoint/2010/main" val="4014872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22</a:t>
            </a:fld>
            <a:endParaRPr lang="zh-CN" altLang="en-US"/>
          </a:p>
        </p:txBody>
      </p:sp>
    </p:spTree>
    <p:extLst>
      <p:ext uri="{BB962C8B-B14F-4D97-AF65-F5344CB8AC3E}">
        <p14:creationId xmlns:p14="http://schemas.microsoft.com/office/powerpoint/2010/main" val="1040189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23</a:t>
            </a:fld>
            <a:endParaRPr lang="zh-CN" altLang="en-US"/>
          </a:p>
        </p:txBody>
      </p:sp>
    </p:spTree>
    <p:extLst>
      <p:ext uri="{BB962C8B-B14F-4D97-AF65-F5344CB8AC3E}">
        <p14:creationId xmlns:p14="http://schemas.microsoft.com/office/powerpoint/2010/main" val="1560934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以匠人之心，做品质素材，淘宝搜索店铺</a:t>
            </a:r>
            <a:r>
              <a:rPr lang="en-US" altLang="zh-CN" dirty="0"/>
              <a:t>【</a:t>
            </a:r>
            <a:r>
              <a:rPr lang="zh-CN" altLang="en-US" dirty="0"/>
              <a:t>千匠素材库</a:t>
            </a:r>
            <a:r>
              <a:rPr lang="en-US" altLang="zh-CN" dirty="0"/>
              <a:t>】</a:t>
            </a:r>
            <a:r>
              <a:rPr lang="zh-CN" altLang="en-US" dirty="0"/>
              <a:t>或浏览器打开</a:t>
            </a:r>
            <a:r>
              <a:rPr lang="en-US" altLang="zh-CN" dirty="0"/>
              <a:t>【zls1858.taobao.com】</a:t>
            </a:r>
            <a:r>
              <a:rPr lang="zh-CN" altLang="en-US" dirty="0"/>
              <a:t>上新优惠不容错过</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F02D0BF0-02E7-4163-AC45-2E5FA0144AC4}" type="slidenum">
              <a:rPr lang="zh-CN" altLang="en-US" smtClean="0"/>
              <a:t>24</a:t>
            </a:fld>
            <a:endParaRPr lang="zh-CN" altLang="en-US"/>
          </a:p>
        </p:txBody>
      </p:sp>
    </p:spTree>
    <p:extLst>
      <p:ext uri="{BB962C8B-B14F-4D97-AF65-F5344CB8AC3E}">
        <p14:creationId xmlns:p14="http://schemas.microsoft.com/office/powerpoint/2010/main" val="1459839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25</a:t>
            </a:fld>
            <a:endParaRPr lang="zh-CN" altLang="en-US"/>
          </a:p>
        </p:txBody>
      </p:sp>
    </p:spTree>
    <p:extLst>
      <p:ext uri="{BB962C8B-B14F-4D97-AF65-F5344CB8AC3E}">
        <p14:creationId xmlns:p14="http://schemas.microsoft.com/office/powerpoint/2010/main" val="4218000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26</a:t>
            </a:fld>
            <a:endParaRPr lang="zh-CN" altLang="en-US"/>
          </a:p>
        </p:txBody>
      </p:sp>
    </p:spTree>
    <p:extLst>
      <p:ext uri="{BB962C8B-B14F-4D97-AF65-F5344CB8AC3E}">
        <p14:creationId xmlns:p14="http://schemas.microsoft.com/office/powerpoint/2010/main" val="754838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27</a:t>
            </a:fld>
            <a:endParaRPr lang="zh-CN" altLang="en-US"/>
          </a:p>
        </p:txBody>
      </p:sp>
    </p:spTree>
    <p:extLst>
      <p:ext uri="{BB962C8B-B14F-4D97-AF65-F5344CB8AC3E}">
        <p14:creationId xmlns:p14="http://schemas.microsoft.com/office/powerpoint/2010/main" val="1692806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28</a:t>
            </a:fld>
            <a:endParaRPr lang="zh-CN" altLang="en-US"/>
          </a:p>
        </p:txBody>
      </p:sp>
    </p:spTree>
    <p:extLst>
      <p:ext uri="{BB962C8B-B14F-4D97-AF65-F5344CB8AC3E}">
        <p14:creationId xmlns:p14="http://schemas.microsoft.com/office/powerpoint/2010/main" val="330324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29</a:t>
            </a:fld>
            <a:endParaRPr lang="zh-CN" altLang="en-US"/>
          </a:p>
        </p:txBody>
      </p:sp>
    </p:spTree>
    <p:extLst>
      <p:ext uri="{BB962C8B-B14F-4D97-AF65-F5344CB8AC3E}">
        <p14:creationId xmlns:p14="http://schemas.microsoft.com/office/powerpoint/2010/main" val="415079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3</a:t>
            </a:fld>
            <a:endParaRPr lang="zh-CN" altLang="en-US"/>
          </a:p>
        </p:txBody>
      </p:sp>
    </p:spTree>
    <p:extLst>
      <p:ext uri="{BB962C8B-B14F-4D97-AF65-F5344CB8AC3E}">
        <p14:creationId xmlns:p14="http://schemas.microsoft.com/office/powerpoint/2010/main" val="3122891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30</a:t>
            </a:fld>
            <a:endParaRPr lang="zh-CN" altLang="en-US"/>
          </a:p>
        </p:txBody>
      </p:sp>
    </p:spTree>
    <p:extLst>
      <p:ext uri="{BB962C8B-B14F-4D97-AF65-F5344CB8AC3E}">
        <p14:creationId xmlns:p14="http://schemas.microsoft.com/office/powerpoint/2010/main" val="3846943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31</a:t>
            </a:fld>
            <a:endParaRPr lang="zh-CN" altLang="en-US"/>
          </a:p>
        </p:txBody>
      </p:sp>
    </p:spTree>
    <p:extLst>
      <p:ext uri="{BB962C8B-B14F-4D97-AF65-F5344CB8AC3E}">
        <p14:creationId xmlns:p14="http://schemas.microsoft.com/office/powerpoint/2010/main" val="2239069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以匠人之心，做品质素材，淘宝搜索店铺</a:t>
            </a:r>
            <a:r>
              <a:rPr lang="en-US" altLang="zh-CN" dirty="0"/>
              <a:t>【</a:t>
            </a:r>
            <a:r>
              <a:rPr lang="zh-CN" altLang="en-US" dirty="0"/>
              <a:t>千匠素材库</a:t>
            </a:r>
            <a:r>
              <a:rPr lang="en-US" altLang="zh-CN" dirty="0"/>
              <a:t>】</a:t>
            </a:r>
            <a:r>
              <a:rPr lang="zh-CN" altLang="en-US" dirty="0"/>
              <a:t>或浏览器打开</a:t>
            </a:r>
            <a:r>
              <a:rPr lang="en-US" altLang="zh-CN" dirty="0"/>
              <a:t>【zls1858.taobao.com】</a:t>
            </a:r>
            <a:r>
              <a:rPr lang="zh-CN" altLang="en-US" dirty="0"/>
              <a:t>上新优惠不容错过</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F02D0BF0-02E7-4163-AC45-2E5FA0144AC4}" type="slidenum">
              <a:rPr lang="zh-CN" altLang="en-US" smtClean="0"/>
              <a:t>32</a:t>
            </a:fld>
            <a:endParaRPr lang="zh-CN" altLang="en-US"/>
          </a:p>
        </p:txBody>
      </p:sp>
    </p:spTree>
    <p:extLst>
      <p:ext uri="{BB962C8B-B14F-4D97-AF65-F5344CB8AC3E}">
        <p14:creationId xmlns:p14="http://schemas.microsoft.com/office/powerpoint/2010/main" val="3334149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33</a:t>
            </a:fld>
            <a:endParaRPr lang="zh-CN" altLang="en-US"/>
          </a:p>
        </p:txBody>
      </p:sp>
    </p:spTree>
    <p:extLst>
      <p:ext uri="{BB962C8B-B14F-4D97-AF65-F5344CB8AC3E}">
        <p14:creationId xmlns:p14="http://schemas.microsoft.com/office/powerpoint/2010/main" val="2815963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34</a:t>
            </a:fld>
            <a:endParaRPr lang="zh-CN" altLang="en-US"/>
          </a:p>
        </p:txBody>
      </p:sp>
    </p:spTree>
    <p:extLst>
      <p:ext uri="{BB962C8B-B14F-4D97-AF65-F5344CB8AC3E}">
        <p14:creationId xmlns:p14="http://schemas.microsoft.com/office/powerpoint/2010/main" val="1689270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35</a:t>
            </a:fld>
            <a:endParaRPr lang="zh-CN" altLang="en-US"/>
          </a:p>
        </p:txBody>
      </p:sp>
    </p:spTree>
    <p:extLst>
      <p:ext uri="{BB962C8B-B14F-4D97-AF65-F5344CB8AC3E}">
        <p14:creationId xmlns:p14="http://schemas.microsoft.com/office/powerpoint/2010/main" val="1260075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以匠人之心，做品质素材，淘宝搜索店铺</a:t>
            </a:r>
            <a:r>
              <a:rPr lang="en-US" altLang="zh-CN" dirty="0"/>
              <a:t>【</a:t>
            </a:r>
            <a:r>
              <a:rPr lang="zh-CN" altLang="en-US" dirty="0"/>
              <a:t>千匠素材库</a:t>
            </a:r>
            <a:r>
              <a:rPr lang="en-US" altLang="zh-CN" dirty="0"/>
              <a:t>】</a:t>
            </a:r>
            <a:r>
              <a:rPr lang="zh-CN" altLang="en-US" dirty="0"/>
              <a:t>或浏览器打开</a:t>
            </a:r>
            <a:r>
              <a:rPr lang="en-US" altLang="zh-CN" dirty="0"/>
              <a:t>【zls1858.taobao.com】</a:t>
            </a:r>
            <a:r>
              <a:rPr lang="zh-CN" altLang="en-US" dirty="0"/>
              <a:t>上新优惠不容错过</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F02D0BF0-02E7-4163-AC45-2E5FA0144AC4}" type="slidenum">
              <a:rPr lang="zh-CN" altLang="en-US" smtClean="0"/>
              <a:t>36</a:t>
            </a:fld>
            <a:endParaRPr lang="zh-CN" altLang="en-US"/>
          </a:p>
        </p:txBody>
      </p:sp>
    </p:spTree>
    <p:extLst>
      <p:ext uri="{BB962C8B-B14F-4D97-AF65-F5344CB8AC3E}">
        <p14:creationId xmlns:p14="http://schemas.microsoft.com/office/powerpoint/2010/main" val="229513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4</a:t>
            </a:fld>
            <a:endParaRPr lang="zh-CN" altLang="en-US"/>
          </a:p>
        </p:txBody>
      </p:sp>
    </p:spTree>
    <p:extLst>
      <p:ext uri="{BB962C8B-B14F-4D97-AF65-F5344CB8AC3E}">
        <p14:creationId xmlns:p14="http://schemas.microsoft.com/office/powerpoint/2010/main" val="9094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5</a:t>
            </a:fld>
            <a:endParaRPr lang="zh-CN" altLang="en-US"/>
          </a:p>
        </p:txBody>
      </p:sp>
    </p:spTree>
    <p:extLst>
      <p:ext uri="{BB962C8B-B14F-4D97-AF65-F5344CB8AC3E}">
        <p14:creationId xmlns:p14="http://schemas.microsoft.com/office/powerpoint/2010/main" val="118363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6</a:t>
            </a:fld>
            <a:endParaRPr lang="zh-CN" altLang="en-US"/>
          </a:p>
        </p:txBody>
      </p:sp>
    </p:spTree>
    <p:extLst>
      <p:ext uri="{BB962C8B-B14F-4D97-AF65-F5344CB8AC3E}">
        <p14:creationId xmlns:p14="http://schemas.microsoft.com/office/powerpoint/2010/main" val="405056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7</a:t>
            </a:fld>
            <a:endParaRPr lang="zh-CN" altLang="en-US"/>
          </a:p>
        </p:txBody>
      </p:sp>
    </p:spTree>
    <p:extLst>
      <p:ext uri="{BB962C8B-B14F-4D97-AF65-F5344CB8AC3E}">
        <p14:creationId xmlns:p14="http://schemas.microsoft.com/office/powerpoint/2010/main" val="312366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以匠人之心，做品质素材，淘宝搜索店铺</a:t>
            </a:r>
            <a:r>
              <a:rPr lang="en-US" altLang="zh-CN" dirty="0"/>
              <a:t>【</a:t>
            </a:r>
            <a:r>
              <a:rPr lang="zh-CN" altLang="en-US" dirty="0"/>
              <a:t>千匠素材库</a:t>
            </a:r>
            <a:r>
              <a:rPr lang="en-US" altLang="zh-CN" dirty="0"/>
              <a:t>】</a:t>
            </a:r>
            <a:r>
              <a:rPr lang="zh-CN" altLang="en-US" dirty="0"/>
              <a:t>或浏览器打开</a:t>
            </a:r>
            <a:r>
              <a:rPr lang="en-US" altLang="zh-CN" dirty="0"/>
              <a:t>【zls1858.taobao.com】</a:t>
            </a:r>
            <a:r>
              <a:rPr lang="zh-CN" altLang="en-US" dirty="0"/>
              <a:t>上新优惠不容错过</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F02D0BF0-02E7-4163-AC45-2E5FA0144AC4}" type="slidenum">
              <a:rPr lang="zh-CN" altLang="en-US" smtClean="0"/>
              <a:t>8</a:t>
            </a:fld>
            <a:endParaRPr lang="zh-CN" altLang="en-US"/>
          </a:p>
        </p:txBody>
      </p:sp>
    </p:spTree>
    <p:extLst>
      <p:ext uri="{BB962C8B-B14F-4D97-AF65-F5344CB8AC3E}">
        <p14:creationId xmlns:p14="http://schemas.microsoft.com/office/powerpoint/2010/main" val="100777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2D0BF0-02E7-4163-AC45-2E5FA0144AC4}" type="slidenum">
              <a:rPr lang="zh-CN" altLang="en-US" smtClean="0"/>
              <a:t>9</a:t>
            </a:fld>
            <a:endParaRPr lang="zh-CN" altLang="en-US"/>
          </a:p>
        </p:txBody>
      </p:sp>
    </p:spTree>
    <p:extLst>
      <p:ext uri="{BB962C8B-B14F-4D97-AF65-F5344CB8AC3E}">
        <p14:creationId xmlns:p14="http://schemas.microsoft.com/office/powerpoint/2010/main" val="3794935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矩形 8"/>
          <p:cNvSpPr/>
          <p:nvPr userDrawn="1"/>
        </p:nvSpPr>
        <p:spPr>
          <a:xfrm>
            <a:off x="0" y="0"/>
            <a:ext cx="9144000" cy="5143500"/>
          </a:xfrm>
          <a:prstGeom prst="rect">
            <a:avLst/>
          </a:prstGeom>
          <a:solidFill>
            <a:srgbClr val="C9EFE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3CDACD7-4366-4DF6-9BB2-68F266FCB1D5}" type="datetimeFigureOut">
              <a:rPr lang="zh-CN" altLang="en-US" smtClean="0"/>
              <a:t>2020/12/4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390DB2-446F-4A37-AF7A-B1F0DA38BB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3CDACD7-4366-4DF6-9BB2-68F266FCB1D5}" type="datetimeFigureOut">
              <a:rPr lang="zh-CN" altLang="en-US" smtClean="0"/>
              <a:t>2020/12/4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390DB2-446F-4A37-AF7A-B1F0DA38BB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3" name="矩形 12"/>
          <p:cNvSpPr/>
          <p:nvPr userDrawn="1"/>
        </p:nvSpPr>
        <p:spPr>
          <a:xfrm>
            <a:off x="0" y="0"/>
            <a:ext cx="9144000" cy="5143500"/>
          </a:xfrm>
          <a:prstGeom prst="rect">
            <a:avLst/>
          </a:prstGeom>
          <a:solidFill>
            <a:srgbClr val="C9EFE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867061" y="605307"/>
            <a:ext cx="7740000" cy="0"/>
          </a:xfrm>
          <a:prstGeom prst="line">
            <a:avLst/>
          </a:prstGeom>
          <a:ln w="19050">
            <a:solidFill>
              <a:srgbClr val="4EB300"/>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7535917" y="0"/>
            <a:ext cx="1608084" cy="811294"/>
            <a:chOff x="6626468" y="3793521"/>
            <a:chExt cx="2706925" cy="1365669"/>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grpSp>
      <p:pic>
        <p:nvPicPr>
          <p:cNvPr id="11" name="图片 10"/>
          <p:cNvPicPr>
            <a:picLocks noChangeAspect="1"/>
          </p:cNvPicPr>
          <p:nvPr userDrawn="1"/>
        </p:nvPicPr>
        <p:blipFill rotWithShape="1">
          <a:blip r:embed="rId4">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3374" y="73031"/>
            <a:ext cx="951086" cy="5540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矩形 3"/>
          <p:cNvSpPr/>
          <p:nvPr userDrawn="1"/>
        </p:nvSpPr>
        <p:spPr>
          <a:xfrm>
            <a:off x="0" y="0"/>
            <a:ext cx="9144000" cy="5143500"/>
          </a:xfrm>
          <a:prstGeom prst="rect">
            <a:avLst/>
          </a:prstGeom>
          <a:solidFill>
            <a:srgbClr val="C9EFE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矩形 9"/>
          <p:cNvSpPr/>
          <p:nvPr userDrawn="1"/>
        </p:nvSpPr>
        <p:spPr>
          <a:xfrm>
            <a:off x="0" y="0"/>
            <a:ext cx="9144000" cy="5143500"/>
          </a:xfrm>
          <a:prstGeom prst="rect">
            <a:avLst/>
          </a:prstGeom>
          <a:solidFill>
            <a:srgbClr val="C9EFE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nvCxnSpPr>
        <p:spPr>
          <a:xfrm>
            <a:off x="867061" y="605307"/>
            <a:ext cx="7740000" cy="0"/>
          </a:xfrm>
          <a:prstGeom prst="line">
            <a:avLst/>
          </a:prstGeom>
          <a:ln w="19050">
            <a:solidFill>
              <a:srgbClr val="4EB3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7535917" y="0"/>
            <a:ext cx="1608084" cy="811294"/>
            <a:chOff x="6626468" y="3793521"/>
            <a:chExt cx="2706925" cy="1365669"/>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gr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3374" y="73031"/>
            <a:ext cx="951086" cy="55409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3CDACD7-4366-4DF6-9BB2-68F266FCB1D5}" type="datetimeFigureOut">
              <a:rPr lang="zh-CN" altLang="en-US" smtClean="0"/>
              <a:t>2020/12/4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F390DB2-446F-4A37-AF7A-B1F0DA38BB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DACD7-4366-4DF6-9BB2-68F266FCB1D5}" type="datetimeFigureOut">
              <a:rPr lang="zh-CN" altLang="en-US" smtClean="0"/>
              <a:t>2020/12/4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F390DB2-446F-4A37-AF7A-B1F0DA38BB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3CDACD7-4366-4DF6-9BB2-68F266FCB1D5}" type="datetimeFigureOut">
              <a:rPr lang="zh-CN" altLang="en-US" smtClean="0"/>
              <a:t>2020/12/4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F390DB2-446F-4A37-AF7A-B1F0DA38BB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3CDACD7-4366-4DF6-9BB2-68F266FCB1D5}" type="datetimeFigureOut">
              <a:rPr lang="zh-CN" altLang="en-US" smtClean="0"/>
              <a:t>2020/12/4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F390DB2-446F-4A37-AF7A-B1F0DA38BB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3CDACD7-4366-4DF6-9BB2-68F266FCB1D5}" type="datetimeFigureOut">
              <a:rPr lang="zh-CN" altLang="en-US" smtClean="0"/>
              <a:t>2020/12/4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390DB2-446F-4A37-AF7A-B1F0DA38BB54}" type="slidenum">
              <a:rPr lang="zh-CN" altLang="en-US" smtClean="0"/>
              <a:t>‹#›</a:t>
            </a:fld>
            <a:endParaRPr lang="zh-CN" altLang="en-US"/>
          </a:p>
        </p:txBody>
      </p:sp>
      <p:sp>
        <p:nvSpPr>
          <p:cNvPr id="8" name="矩形 7"/>
          <p:cNvSpPr/>
          <p:nvPr userDrawn="1"/>
        </p:nvSpPr>
        <p:spPr>
          <a:xfrm>
            <a:off x="0" y="1905000"/>
            <a:ext cx="9144000" cy="5143500"/>
          </a:xfrm>
          <a:prstGeom prst="rect">
            <a:avLst/>
          </a:prstGeom>
          <a:solidFill>
            <a:schemeClr val="bg1">
              <a:alpha val="4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0975" y="0"/>
            <a:ext cx="95631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8.em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23.emf"/><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23.emf"/><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23.emf"/><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23.emf"/><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23.emf"/><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79895"/>
            <a:ext cx="9144000" cy="1263605"/>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1292352"/>
          </a:xfrm>
          <a:prstGeom prst="rect">
            <a:avLst/>
          </a:prstGeom>
        </p:spPr>
      </p:pic>
      <p:pic>
        <p:nvPicPr>
          <p:cNvPr id="12" name="图片 11"/>
          <p:cNvPicPr>
            <a:picLocks noChangeAspect="1"/>
          </p:cNvPicPr>
          <p:nvPr/>
        </p:nvPicPr>
        <p:blipFill rotWithShape="1">
          <a:blip r:embed="rId7">
            <a:extLst>
              <a:ext uri="{28A0092B-C50C-407E-A947-70E740481C1C}">
                <a14:useLocalDpi xmlns:a14="http://schemas.microsoft.com/office/drawing/2010/main" val="0"/>
              </a:ext>
            </a:extLst>
          </a:blip>
          <a:srcRect l="4274" t="10926" r="734" b="9074"/>
          <a:stretch>
            <a:fillRect/>
          </a:stretch>
        </p:blipFill>
        <p:spPr>
          <a:xfrm>
            <a:off x="2933701" y="1114424"/>
            <a:ext cx="6134100" cy="4114801"/>
          </a:xfrm>
          <a:prstGeom prst="rect">
            <a:avLst/>
          </a:prstGeom>
        </p:spPr>
      </p:pic>
      <p:pic>
        <p:nvPicPr>
          <p:cNvPr id="2" name="网络歌手-卡农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668383"/>
            <a:ext cx="609600" cy="609600"/>
          </a:xfrm>
          <a:prstGeom prst="rect">
            <a:avLst/>
          </a:prstGeom>
        </p:spPr>
      </p:pic>
      <p:pic>
        <p:nvPicPr>
          <p:cNvPr id="19" name="图片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7500" y="-752401"/>
            <a:ext cx="628576" cy="628576"/>
          </a:xfrm>
          <a:prstGeom prst="rect">
            <a:avLst/>
          </a:prstGeom>
        </p:spPr>
      </p:pic>
      <p:pic>
        <p:nvPicPr>
          <p:cNvPr id="26" name="图片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9895" y="-1095376"/>
            <a:ext cx="822181" cy="822181"/>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44947" y="-1276351"/>
            <a:ext cx="1145979" cy="1145979"/>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94241" y="5238750"/>
            <a:ext cx="720610" cy="720610"/>
          </a:xfrm>
          <a:prstGeom prst="rect">
            <a:avLst/>
          </a:prstGeom>
        </p:spPr>
      </p:pic>
      <p:pic>
        <p:nvPicPr>
          <p:cNvPr id="13" name="图片 12"/>
          <p:cNvPicPr>
            <a:picLocks noChangeAspect="1"/>
          </p:cNvPicPr>
          <p:nvPr/>
        </p:nvPicPr>
        <p:blipFill rotWithShape="1">
          <a:blip r:embed="rId13">
            <a:extLst>
              <a:ext uri="{28A0092B-C50C-407E-A947-70E740481C1C}">
                <a14:useLocalDpi xmlns:a14="http://schemas.microsoft.com/office/drawing/2010/main" val="0"/>
              </a:ext>
            </a:extLst>
          </a:blip>
          <a:srcRect l="56932" t="5556" r="24630" b="76111"/>
          <a:stretch>
            <a:fillRect/>
          </a:stretch>
        </p:blipFill>
        <p:spPr>
          <a:xfrm>
            <a:off x="6838950" y="0"/>
            <a:ext cx="1190626" cy="942975"/>
          </a:xfrm>
          <a:prstGeom prst="rect">
            <a:avLst/>
          </a:prstGeom>
        </p:spPr>
      </p:pic>
      <p:pic>
        <p:nvPicPr>
          <p:cNvPr id="17" name="图片 16"/>
          <p:cNvPicPr>
            <a:picLocks noChangeAspect="1"/>
          </p:cNvPicPr>
          <p:nvPr/>
        </p:nvPicPr>
        <p:blipFill rotWithShape="1">
          <a:blip r:embed="rId14">
            <a:extLst>
              <a:ext uri="{28A0092B-C50C-407E-A947-70E740481C1C}">
                <a14:useLocalDpi xmlns:a14="http://schemas.microsoft.com/office/drawing/2010/main" val="0"/>
              </a:ext>
            </a:extLst>
          </a:blip>
          <a:srcRect l="5895" r="18129" b="22702"/>
          <a:stretch>
            <a:fillRect/>
          </a:stretch>
        </p:blipFill>
        <p:spPr>
          <a:xfrm>
            <a:off x="247650" y="1032270"/>
            <a:ext cx="3943350" cy="2720580"/>
          </a:xfrm>
          <a:prstGeom prst="rect">
            <a:avLst/>
          </a:prstGeom>
        </p:spPr>
      </p:pic>
      <p:pic>
        <p:nvPicPr>
          <p:cNvPr id="18" name="图片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6700" y="3943350"/>
            <a:ext cx="694286" cy="1004888"/>
          </a:xfrm>
          <a:prstGeom prst="rect">
            <a:avLst/>
          </a:prstGeom>
        </p:spPr>
      </p:pic>
      <p:pic>
        <p:nvPicPr>
          <p:cNvPr id="45" name="图片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43075" y="3952875"/>
            <a:ext cx="694286" cy="1004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6"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7000" fill="hold"/>
                                        <p:tgtEl>
                                          <p:spTgt spid="26"/>
                                        </p:tgtEl>
                                        <p:attrNameLst>
                                          <p:attrName>ppt_x</p:attrName>
                                        </p:attrNameLst>
                                      </p:cBhvr>
                                      <p:tavLst>
                                        <p:tav tm="0">
                                          <p:val>
                                            <p:strVal val="1+#ppt_w/2"/>
                                          </p:val>
                                        </p:tav>
                                        <p:tav tm="100000">
                                          <p:val>
                                            <p:strVal val="#ppt_x"/>
                                          </p:val>
                                        </p:tav>
                                      </p:tavLst>
                                    </p:anim>
                                    <p:anim calcmode="lin" valueType="num">
                                      <p:cBhvr additive="base">
                                        <p:cTn id="10" dur="7000" fill="hold"/>
                                        <p:tgtEl>
                                          <p:spTgt spid="26"/>
                                        </p:tgtEl>
                                        <p:attrNameLst>
                                          <p:attrName>ppt_y</p:attrName>
                                        </p:attrNameLst>
                                      </p:cBhvr>
                                      <p:tavLst>
                                        <p:tav tm="0">
                                          <p:val>
                                            <p:strVal val="1+#ppt_h/2"/>
                                          </p:val>
                                        </p:tav>
                                        <p:tav tm="100000">
                                          <p:val>
                                            <p:strVal val="#ppt_y"/>
                                          </p:val>
                                        </p:tav>
                                      </p:tavLst>
                                    </p:anim>
                                  </p:childTnLst>
                                </p:cTn>
                              </p:par>
                              <p:par>
                                <p:cTn id="11" presetID="2" presetClass="entr" presetSubtype="12" fill="hold" nodeType="withEffect">
                                  <p:stCondLst>
                                    <p:cond delay="100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750" fill="hold"/>
                                        <p:tgtEl>
                                          <p:spTgt spid="27"/>
                                        </p:tgtEl>
                                        <p:attrNameLst>
                                          <p:attrName>ppt_x</p:attrName>
                                        </p:attrNameLst>
                                      </p:cBhvr>
                                      <p:tavLst>
                                        <p:tav tm="0">
                                          <p:val>
                                            <p:strVal val="0-#ppt_w/2"/>
                                          </p:val>
                                        </p:tav>
                                        <p:tav tm="100000">
                                          <p:val>
                                            <p:strVal val="#ppt_x"/>
                                          </p:val>
                                        </p:tav>
                                      </p:tavLst>
                                    </p:anim>
                                    <p:anim calcmode="lin" valueType="num">
                                      <p:cBhvr additive="base">
                                        <p:cTn id="14" dur="575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2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000" fill="hold"/>
                                        <p:tgtEl>
                                          <p:spTgt spid="19"/>
                                        </p:tgtEl>
                                        <p:attrNameLst>
                                          <p:attrName>ppt_x</p:attrName>
                                        </p:attrNameLst>
                                      </p:cBhvr>
                                      <p:tavLst>
                                        <p:tav tm="0">
                                          <p:val>
                                            <p:strVal val="#ppt_x"/>
                                          </p:val>
                                        </p:tav>
                                        <p:tav tm="100000">
                                          <p:val>
                                            <p:strVal val="#ppt_x"/>
                                          </p:val>
                                        </p:tav>
                                      </p:tavLst>
                                    </p:anim>
                                    <p:anim calcmode="lin" valueType="num">
                                      <p:cBhvr additive="base">
                                        <p:cTn id="18" dur="7000" fill="hold"/>
                                        <p:tgtEl>
                                          <p:spTgt spid="19"/>
                                        </p:tgtEl>
                                        <p:attrNameLst>
                                          <p:attrName>ppt_y</p:attrName>
                                        </p:attrNameLst>
                                      </p:cBhvr>
                                      <p:tavLst>
                                        <p:tav tm="0">
                                          <p:val>
                                            <p:strVal val="1+#ppt_h/2"/>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07407E-6 C -0.00087 -0.0142 -0.00139 -0.03828 -0.00417 -0.05371 C -0.00573 -0.08735 -0.00521 -0.12223 -0.00833 -0.15525 C -0.00781 -0.17994 -0.01059 -0.29044 0.00417 -0.32932 C 0.00677 -0.35247 0.01215 -0.3747 0.01458 -0.39784 C 0.01753 -0.42716 0.01701 -0.45741 0.01875 -0.48673 C 0.02135 -0.53426 0.02482 -0.58149 0.02604 -0.62963 C 0.025 -0.65155 0.02552 -0.67963 0.01875 -0.6997 C 0.01476 -0.75587 -0.00486 -0.80186 -0.01771 -0.85186 C -0.02136 -0.86544 -0.02708 -0.87932 -0.03125 -0.89229 C -0.03316 -0.89877 -0.03611 -0.90402 -0.0375 -0.91081 C -0.03872 -0.91791 -0.03889 -0.92531 -0.04063 -0.93149 C -0.04236 -0.93735 -0.04445 -0.94352 -0.04583 -0.95 C -0.04757 -0.95803 -0.04827 -0.9676 -0.05 -0.97562 C -0.05208 -0.98519 -0.05521 -0.99507 -0.05625 -1.00525 C -0.05816 -1.02531 -0.05833 -1.04537 -0.06146 -1.06451 C -0.06372 -1.10587 -0.06181 -1.09074 -0.06458 -1.11081 C -0.06632 -1.14291 -0.06563 -1.12315 -0.06563 -1.17007 " pathEditMode="relative" ptsTypes="fffffffffffffffffA">
                                      <p:cBhvr>
                                        <p:cTn id="20" dur="6750" fill="hold"/>
                                        <p:tgtEl>
                                          <p:spTgt spid="28"/>
                                        </p:tgtEl>
                                        <p:attrNameLst>
                                          <p:attrName>ppt_x</p:attrName>
                                          <p:attrName>ppt_y</p:attrName>
                                        </p:attrNameLst>
                                      </p:cBhvr>
                                    </p:animMotion>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5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22" presetClass="entr" presetSubtype="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32" presetClass="emph" presetSubtype="0" fill="hold" nodeType="withEffect">
                                  <p:stCondLst>
                                    <p:cond delay="0"/>
                                  </p:stCondLst>
                                  <p:childTnLst>
                                    <p:animRot by="120000">
                                      <p:cBhvr>
                                        <p:cTn id="35" dur="100" fill="hold">
                                          <p:stCondLst>
                                            <p:cond delay="0"/>
                                          </p:stCondLst>
                                        </p:cTn>
                                        <p:tgtEl>
                                          <p:spTgt spid="18"/>
                                        </p:tgtEl>
                                        <p:attrNameLst>
                                          <p:attrName>r</p:attrName>
                                        </p:attrNameLst>
                                      </p:cBhvr>
                                    </p:animRot>
                                    <p:animRot by="-240000">
                                      <p:cBhvr>
                                        <p:cTn id="36" dur="200" fill="hold">
                                          <p:stCondLst>
                                            <p:cond delay="200"/>
                                          </p:stCondLst>
                                        </p:cTn>
                                        <p:tgtEl>
                                          <p:spTgt spid="18"/>
                                        </p:tgtEl>
                                        <p:attrNameLst>
                                          <p:attrName>r</p:attrName>
                                        </p:attrNameLst>
                                      </p:cBhvr>
                                    </p:animRot>
                                    <p:animRot by="240000">
                                      <p:cBhvr>
                                        <p:cTn id="37" dur="200" fill="hold">
                                          <p:stCondLst>
                                            <p:cond delay="400"/>
                                          </p:stCondLst>
                                        </p:cTn>
                                        <p:tgtEl>
                                          <p:spTgt spid="18"/>
                                        </p:tgtEl>
                                        <p:attrNameLst>
                                          <p:attrName>r</p:attrName>
                                        </p:attrNameLst>
                                      </p:cBhvr>
                                    </p:animRot>
                                    <p:animRot by="-240000">
                                      <p:cBhvr>
                                        <p:cTn id="38" dur="200" fill="hold">
                                          <p:stCondLst>
                                            <p:cond delay="600"/>
                                          </p:stCondLst>
                                        </p:cTn>
                                        <p:tgtEl>
                                          <p:spTgt spid="18"/>
                                        </p:tgtEl>
                                        <p:attrNameLst>
                                          <p:attrName>r</p:attrName>
                                        </p:attrNameLst>
                                      </p:cBhvr>
                                    </p:animRot>
                                    <p:animRot by="120000">
                                      <p:cBhvr>
                                        <p:cTn id="39" dur="200" fill="hold">
                                          <p:stCondLst>
                                            <p:cond delay="800"/>
                                          </p:stCondLst>
                                        </p:cTn>
                                        <p:tgtEl>
                                          <p:spTgt spid="18"/>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45"/>
                                        </p:tgtEl>
                                        <p:attrNameLst>
                                          <p:attrName>r</p:attrName>
                                        </p:attrNameLst>
                                      </p:cBhvr>
                                    </p:animRot>
                                    <p:animRot by="-240000">
                                      <p:cBhvr>
                                        <p:cTn id="42" dur="200" fill="hold">
                                          <p:stCondLst>
                                            <p:cond delay="200"/>
                                          </p:stCondLst>
                                        </p:cTn>
                                        <p:tgtEl>
                                          <p:spTgt spid="45"/>
                                        </p:tgtEl>
                                        <p:attrNameLst>
                                          <p:attrName>r</p:attrName>
                                        </p:attrNameLst>
                                      </p:cBhvr>
                                    </p:animRot>
                                    <p:animRot by="240000">
                                      <p:cBhvr>
                                        <p:cTn id="43" dur="200" fill="hold">
                                          <p:stCondLst>
                                            <p:cond delay="400"/>
                                          </p:stCondLst>
                                        </p:cTn>
                                        <p:tgtEl>
                                          <p:spTgt spid="45"/>
                                        </p:tgtEl>
                                        <p:attrNameLst>
                                          <p:attrName>r</p:attrName>
                                        </p:attrNameLst>
                                      </p:cBhvr>
                                    </p:animRot>
                                    <p:animRot by="-240000">
                                      <p:cBhvr>
                                        <p:cTn id="44" dur="200" fill="hold">
                                          <p:stCondLst>
                                            <p:cond delay="600"/>
                                          </p:stCondLst>
                                        </p:cTn>
                                        <p:tgtEl>
                                          <p:spTgt spid="45"/>
                                        </p:tgtEl>
                                        <p:attrNameLst>
                                          <p:attrName>r</p:attrName>
                                        </p:attrNameLst>
                                      </p:cBhvr>
                                    </p:animRot>
                                    <p:animRot by="120000">
                                      <p:cBhvr>
                                        <p:cTn id="45"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近视眼的成因及其危害</a:t>
            </a:r>
          </a:p>
        </p:txBody>
      </p:sp>
      <p:grpSp>
        <p:nvGrpSpPr>
          <p:cNvPr id="5" name="组合 4"/>
          <p:cNvGrpSpPr/>
          <p:nvPr/>
        </p:nvGrpSpPr>
        <p:grpSpPr>
          <a:xfrm rot="21384618">
            <a:off x="990600" y="723899"/>
            <a:ext cx="2020560" cy="1323975"/>
            <a:chOff x="1266825" y="752474"/>
            <a:chExt cx="2020560" cy="1323975"/>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1788">
              <a:off x="1266825" y="752474"/>
              <a:ext cx="1995157" cy="1323975"/>
            </a:xfrm>
            <a:prstGeom prst="rect">
              <a:avLst/>
            </a:prstGeom>
          </p:spPr>
        </p:pic>
        <p:grpSp>
          <p:nvGrpSpPr>
            <p:cNvPr id="18" name="组合 17"/>
            <p:cNvGrpSpPr/>
            <p:nvPr/>
          </p:nvGrpSpPr>
          <p:grpSpPr>
            <a:xfrm>
              <a:off x="1516087" y="1242765"/>
              <a:ext cx="1771298" cy="500090"/>
              <a:chOff x="1541225" y="1328616"/>
              <a:chExt cx="1771298" cy="500090"/>
            </a:xfrm>
          </p:grpSpPr>
          <p:sp>
            <p:nvSpPr>
              <p:cNvPr id="6" name="TextBox 5"/>
              <p:cNvSpPr txBox="1"/>
              <p:nvPr/>
            </p:nvSpPr>
            <p:spPr>
              <a:xfrm rot="21369515">
                <a:off x="1541225" y="1328616"/>
                <a:ext cx="1771298" cy="500090"/>
              </a:xfrm>
              <a:prstGeom prst="rect">
                <a:avLst/>
              </a:prstGeom>
              <a:noFill/>
            </p:spPr>
            <p:txBody>
              <a:bodyPr wrap="square" lIns="68580" tIns="34290" rIns="68580" bIns="34290" rtlCol="0">
                <a:spAutoFit/>
              </a:bodyPr>
              <a:lstStyle/>
              <a:p>
                <a:pPr algn="ctr"/>
                <a:r>
                  <a:rPr lang="zh-CN" altLang="en-US" sz="2800" b="1" spc="300" dirty="0">
                    <a:ln w="76200">
                      <a:solidFill>
                        <a:schemeClr val="bg1"/>
                      </a:solidFill>
                    </a:ln>
                    <a:solidFill>
                      <a:schemeClr val="bg1"/>
                    </a:solidFill>
                    <a:latin typeface="微软雅黑" panose="020B0503020204020204" pitchFamily="34" charset="-122"/>
                    <a:ea typeface="微软雅黑" panose="020B0503020204020204" pitchFamily="34" charset="-122"/>
                  </a:rPr>
                  <a:t>遗传因素</a:t>
                </a:r>
              </a:p>
            </p:txBody>
          </p:sp>
          <p:sp>
            <p:nvSpPr>
              <p:cNvPr id="17" name="TextBox 5"/>
              <p:cNvSpPr txBox="1"/>
              <p:nvPr/>
            </p:nvSpPr>
            <p:spPr>
              <a:xfrm rot="21369515">
                <a:off x="1541225" y="1328616"/>
                <a:ext cx="1771298" cy="500090"/>
              </a:xfrm>
              <a:prstGeom prst="rect">
                <a:avLst/>
              </a:prstGeom>
              <a:noFill/>
            </p:spPr>
            <p:txBody>
              <a:bodyPr wrap="square" lIns="68580" tIns="34290" rIns="68580" bIns="34290" rtlCol="0">
                <a:spAutoFit/>
              </a:bodyPr>
              <a:lstStyle/>
              <a:p>
                <a:pPr algn="ctr"/>
                <a:r>
                  <a:rPr lang="zh-CN" altLang="en-US" sz="2800" b="1" spc="300" dirty="0">
                    <a:solidFill>
                      <a:srgbClr val="00B0F0"/>
                    </a:solidFill>
                    <a:latin typeface="微软雅黑" panose="020B0503020204020204" pitchFamily="34" charset="-122"/>
                    <a:ea typeface="微软雅黑" panose="020B0503020204020204" pitchFamily="34" charset="-122"/>
                  </a:rPr>
                  <a:t>遗传因素</a:t>
                </a:r>
              </a:p>
            </p:txBody>
          </p:sp>
        </p:grpSp>
      </p:grpSp>
      <p:sp>
        <p:nvSpPr>
          <p:cNvPr id="12" name="TextBox 4"/>
          <p:cNvSpPr txBox="1"/>
          <p:nvPr/>
        </p:nvSpPr>
        <p:spPr>
          <a:xfrm>
            <a:off x="4257232" y="1037188"/>
            <a:ext cx="4070339" cy="857414"/>
          </a:xfrm>
          <a:prstGeom prst="rect">
            <a:avLst/>
          </a:prstGeom>
          <a:noFill/>
        </p:spPr>
        <p:txBody>
          <a:bodyPr wrap="square" lIns="68580" tIns="34290" rIns="68580" bIns="34290" rtlCol="0">
            <a:spAutoFit/>
          </a:bodyPr>
          <a:lstStyle/>
          <a:p>
            <a:pPr>
              <a:lnSpc>
                <a:spcPct val="135000"/>
              </a:lnSpc>
            </a:pPr>
            <a:r>
              <a:rPr lang="zh-CN" altLang="en-US" sz="2000" b="1" dirty="0">
                <a:latin typeface="微软雅黑" panose="020B0503020204020204" pitchFamily="34" charset="-122"/>
                <a:ea typeface="微软雅黑" panose="020B0503020204020204" pitchFamily="34" charset="-122"/>
              </a:rPr>
              <a:t>高度近视具有很强的遗传倾向，遗传可表现为家族性和种族性。</a:t>
            </a:r>
            <a:endParaRPr lang="zh-CN" altLang="zh-CN" sz="2000" b="1" dirty="0">
              <a:latin typeface="微软雅黑" panose="020B0503020204020204" pitchFamily="34" charset="-122"/>
              <a:ea typeface="微软雅黑" panose="020B0503020204020204" pitchFamily="34" charset="-122"/>
            </a:endParaRPr>
          </a:p>
        </p:txBody>
      </p:sp>
      <p:sp>
        <p:nvSpPr>
          <p:cNvPr id="14" name="右箭头 13"/>
          <p:cNvSpPr/>
          <p:nvPr/>
        </p:nvSpPr>
        <p:spPr>
          <a:xfrm>
            <a:off x="2074931" y="2694193"/>
            <a:ext cx="275272" cy="29964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6" name="矩形 15"/>
          <p:cNvSpPr/>
          <p:nvPr/>
        </p:nvSpPr>
        <p:spPr>
          <a:xfrm>
            <a:off x="2452495" y="2520176"/>
            <a:ext cx="5844254" cy="647678"/>
          </a:xfrm>
          <a:prstGeom prst="rect">
            <a:avLst/>
          </a:prstGeom>
        </p:spPr>
        <p:txBody>
          <a:bodyPr wrap="square">
            <a:spAutoFit/>
          </a:bodyPr>
          <a:lstStyle/>
          <a:p>
            <a:pPr>
              <a:lnSpc>
                <a:spcPct val="135000"/>
              </a:lnSpc>
            </a:pPr>
            <a:r>
              <a:rPr lang="zh-CN" altLang="en-US" sz="1400" dirty="0">
                <a:latin typeface="微软雅黑" panose="020B0503020204020204" pitchFamily="34" charset="-122"/>
                <a:ea typeface="微软雅黑" panose="020B0503020204020204" pitchFamily="34" charset="-122"/>
              </a:rPr>
              <a:t>双亲均是高度近视眼，其子女</a:t>
            </a:r>
            <a:r>
              <a:rPr lang="en-US" altLang="zh-CN" sz="1400" dirty="0">
                <a:latin typeface="微软雅黑" panose="020B0503020204020204" pitchFamily="34" charset="-122"/>
                <a:ea typeface="微软雅黑" panose="020B0503020204020204" pitchFamily="34" charset="-122"/>
              </a:rPr>
              <a:t>100%</a:t>
            </a:r>
            <a:r>
              <a:rPr lang="zh-CN" altLang="en-US" sz="1400" dirty="0">
                <a:latin typeface="微软雅黑" panose="020B0503020204020204" pitchFamily="34" charset="-122"/>
                <a:ea typeface="微软雅黑" panose="020B0503020204020204" pitchFamily="34" charset="-122"/>
              </a:rPr>
              <a:t>为近视。双亲有一方为高度近视，其子女有</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为近视。双亲均为近视基因携带者，其子女有</a:t>
            </a:r>
            <a:r>
              <a:rPr lang="en-US" altLang="zh-CN" sz="1400" dirty="0">
                <a:latin typeface="微软雅黑" panose="020B0503020204020204" pitchFamily="34" charset="-122"/>
                <a:ea typeface="微软雅黑" panose="020B0503020204020204" pitchFamily="34" charset="-122"/>
              </a:rPr>
              <a:t>25%</a:t>
            </a:r>
            <a:r>
              <a:rPr lang="zh-CN" altLang="en-US" sz="1400" dirty="0">
                <a:latin typeface="微软雅黑" panose="020B0503020204020204" pitchFamily="34" charset="-122"/>
                <a:ea typeface="微软雅黑" panose="020B0503020204020204" pitchFamily="34" charset="-122"/>
              </a:rPr>
              <a:t>为近视。</a:t>
            </a:r>
            <a:endParaRPr lang="zh-CN" altLang="en-US" dirty="0"/>
          </a:p>
        </p:txBody>
      </p:sp>
      <p:sp>
        <p:nvSpPr>
          <p:cNvPr id="20" name="右箭头 19"/>
          <p:cNvSpPr/>
          <p:nvPr/>
        </p:nvSpPr>
        <p:spPr>
          <a:xfrm>
            <a:off x="2074931" y="3694937"/>
            <a:ext cx="275272" cy="29964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21" name="矩形 20"/>
          <p:cNvSpPr/>
          <p:nvPr/>
        </p:nvSpPr>
        <p:spPr>
          <a:xfrm>
            <a:off x="2452495" y="3362319"/>
            <a:ext cx="5844254" cy="964880"/>
          </a:xfrm>
          <a:prstGeom prst="rect">
            <a:avLst/>
          </a:prstGeom>
        </p:spPr>
        <p:txBody>
          <a:bodyPr wrap="square">
            <a:spAutoFit/>
          </a:bodyPr>
          <a:lstStyle/>
          <a:p>
            <a:pPr>
              <a:lnSpc>
                <a:spcPct val="135000"/>
              </a:lnSpc>
            </a:pPr>
            <a:r>
              <a:rPr lang="zh-CN" altLang="en-US" sz="1400" dirty="0">
                <a:latin typeface="微软雅黑" panose="020B0503020204020204" pitchFamily="34" charset="-122"/>
                <a:ea typeface="微软雅黑" panose="020B0503020204020204" pitchFamily="34" charset="-122"/>
              </a:rPr>
              <a:t>黄色人种近视眼发病率高，可达</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，白种人次之，黑人无论居住在哪里发生率均很低，即使在移民中调查也是如此。爱斯基</a:t>
            </a:r>
            <a:endParaRPr lang="en-US" altLang="zh-CN" sz="1400" dirty="0">
              <a:latin typeface="微软雅黑" panose="020B0503020204020204" pitchFamily="34" charset="-122"/>
              <a:ea typeface="微软雅黑" panose="020B0503020204020204" pitchFamily="34" charset="-122"/>
            </a:endParaRPr>
          </a:p>
          <a:p>
            <a:pPr>
              <a:lnSpc>
                <a:spcPct val="135000"/>
              </a:lnSpc>
            </a:pPr>
            <a:r>
              <a:rPr lang="zh-CN" altLang="en-US" sz="1400" dirty="0">
                <a:latin typeface="微软雅黑" panose="020B0503020204020204" pitchFamily="34" charset="-122"/>
                <a:ea typeface="微软雅黑" panose="020B0503020204020204" pitchFamily="34" charset="-122"/>
              </a:rPr>
              <a:t>摩人、冰岛人近视发病率也很低。</a:t>
            </a:r>
          </a:p>
        </p:txBody>
      </p:sp>
      <p:sp>
        <p:nvSpPr>
          <p:cNvPr id="22" name="矩形 21"/>
          <p:cNvSpPr/>
          <p:nvPr/>
        </p:nvSpPr>
        <p:spPr>
          <a:xfrm>
            <a:off x="898358" y="2450588"/>
            <a:ext cx="1043458" cy="786855"/>
          </a:xfrm>
          <a:prstGeom prst="rect">
            <a:avLst/>
          </a:prstGeom>
          <a:solidFill>
            <a:srgbClr val="4E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家族性</a:t>
            </a:r>
          </a:p>
        </p:txBody>
      </p:sp>
      <p:sp>
        <p:nvSpPr>
          <p:cNvPr id="23" name="矩形 22"/>
          <p:cNvSpPr/>
          <p:nvPr/>
        </p:nvSpPr>
        <p:spPr>
          <a:xfrm>
            <a:off x="898358" y="3451333"/>
            <a:ext cx="1043458" cy="7868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种族性</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6975" y="3734196"/>
            <a:ext cx="2054832" cy="14109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37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4200"/>
                            </p:stCondLst>
                            <p:childTnLst>
                              <p:par>
                                <p:cTn id="15" presetID="1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4700"/>
                            </p:stCondLst>
                            <p:childTnLst>
                              <p:par>
                                <p:cTn id="20" presetID="26" presetClass="emph" presetSubtype="0" fill="hold" grpId="1" nodeType="after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5200"/>
                            </p:stCondLst>
                            <p:childTnLst>
                              <p:par>
                                <p:cTn id="24" presetID="14"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par>
                          <p:cTn id="27" fill="hold">
                            <p:stCondLst>
                              <p:cond delay="57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6200"/>
                            </p:stCondLst>
                            <p:childTnLst>
                              <p:par>
                                <p:cTn id="34" presetID="1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p:tgtEl>
                                          <p:spTgt spid="20"/>
                                        </p:tgtEl>
                                        <p:attrNameLst>
                                          <p:attrName>ppt_x</p:attrName>
                                        </p:attrNameLst>
                                      </p:cBhvr>
                                      <p:tavLst>
                                        <p:tav tm="0">
                                          <p:val>
                                            <p:strVal val="#ppt_x-#ppt_w*1.125000"/>
                                          </p:val>
                                        </p:tav>
                                        <p:tav tm="100000">
                                          <p:val>
                                            <p:strVal val="#ppt_x"/>
                                          </p:val>
                                        </p:tav>
                                      </p:tavLst>
                                    </p:anim>
                                    <p:animEffect transition="in" filter="wipe(right)">
                                      <p:cBhvr>
                                        <p:cTn id="37" dur="500"/>
                                        <p:tgtEl>
                                          <p:spTgt spid="20"/>
                                        </p:tgtEl>
                                      </p:cBhvr>
                                    </p:animEffect>
                                  </p:childTnLst>
                                </p:cTn>
                              </p:par>
                            </p:childTnLst>
                          </p:cTn>
                        </p:par>
                        <p:par>
                          <p:cTn id="38" fill="hold">
                            <p:stCondLst>
                              <p:cond delay="6700"/>
                            </p:stCondLst>
                            <p:childTnLst>
                              <p:par>
                                <p:cTn id="39" presetID="26" presetClass="emph" presetSubtype="0" fill="hold" grpId="1" nodeType="afterEffect">
                                  <p:stCondLst>
                                    <p:cond delay="0"/>
                                  </p:stCondLst>
                                  <p:childTnLst>
                                    <p:animEffect transition="out" filter="fade">
                                      <p:cBhvr>
                                        <p:cTn id="40" dur="500" tmFilter="0, 0; .2, .5; .8, .5; 1, 0"/>
                                        <p:tgtEl>
                                          <p:spTgt spid="20"/>
                                        </p:tgtEl>
                                      </p:cBhvr>
                                    </p:animEffect>
                                    <p:animScale>
                                      <p:cBhvr>
                                        <p:cTn id="41" dur="250" autoRev="1" fill="hold"/>
                                        <p:tgtEl>
                                          <p:spTgt spid="20"/>
                                        </p:tgtEl>
                                      </p:cBhvr>
                                      <p:by x="105000" y="105000"/>
                                    </p:animScale>
                                  </p:childTnLst>
                                </p:cTn>
                              </p:par>
                            </p:childTnLst>
                          </p:cTn>
                        </p:par>
                        <p:par>
                          <p:cTn id="42" fill="hold">
                            <p:stCondLst>
                              <p:cond delay="72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par>
                          <p:cTn id="46" fill="hold">
                            <p:stCondLst>
                              <p:cond delay="7700"/>
                            </p:stCondLst>
                            <p:childTnLst>
                              <p:par>
                                <p:cTn id="47" presetID="14" presetClass="entr" presetSubtype="1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4" grpId="1" animBg="1"/>
      <p:bldP spid="16" grpId="0"/>
      <p:bldP spid="20" grpId="0" animBg="1"/>
      <p:bldP spid="20" grpId="1" animBg="1"/>
      <p:bldP spid="21" grpId="0"/>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近视眼的成因及其危害</a:t>
            </a:r>
          </a:p>
        </p:txBody>
      </p:sp>
      <p:sp>
        <p:nvSpPr>
          <p:cNvPr id="5" name="TextBox 2"/>
          <p:cNvSpPr txBox="1"/>
          <p:nvPr/>
        </p:nvSpPr>
        <p:spPr>
          <a:xfrm>
            <a:off x="2401736" y="2173026"/>
            <a:ext cx="3834334" cy="1546577"/>
          </a:xfrm>
          <a:prstGeom prst="rect">
            <a:avLst/>
          </a:prstGeom>
          <a:noFill/>
        </p:spPr>
        <p:txBody>
          <a:bodyPr wrap="square" lIns="68580" tIns="34290" rIns="68580" bIns="34290"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缺乏体育锻炼，吃饭挑食，营养不全缺乏某些营养素或某些微量元素如锌、铜、铬等，以及患过某些传染病或慢性疾病等，对近视的发生、发展都有一定的影响。</a:t>
            </a:r>
          </a:p>
        </p:txBody>
      </p:sp>
      <p:pic>
        <p:nvPicPr>
          <p:cNvPr id="7" name="图片 6"/>
          <p:cNvPicPr>
            <a:picLocks noChangeAspect="1"/>
          </p:cNvPicPr>
          <p:nvPr/>
        </p:nvPicPr>
        <p:blipFill>
          <a:blip r:embed="rId3"/>
          <a:stretch>
            <a:fillRect/>
          </a:stretch>
        </p:blipFill>
        <p:spPr>
          <a:xfrm>
            <a:off x="5447980" y="1198392"/>
            <a:ext cx="3555395" cy="3798499"/>
          </a:xfrm>
          <a:prstGeom prst="rect">
            <a:avLst/>
          </a:prstGeom>
        </p:spPr>
      </p:pic>
      <p:pic>
        <p:nvPicPr>
          <p:cNvPr id="8" name="图片 7"/>
          <p:cNvPicPr>
            <a:picLocks noChangeAspect="1"/>
          </p:cNvPicPr>
          <p:nvPr/>
        </p:nvPicPr>
        <p:blipFill>
          <a:blip r:embed="rId4"/>
          <a:stretch>
            <a:fillRect/>
          </a:stretch>
        </p:blipFill>
        <p:spPr>
          <a:xfrm flipH="1">
            <a:off x="0" y="2399977"/>
            <a:ext cx="2407345" cy="2737118"/>
          </a:xfrm>
          <a:prstGeom prst="rect">
            <a:avLst/>
          </a:prstGeom>
        </p:spPr>
      </p:pic>
      <p:grpSp>
        <p:nvGrpSpPr>
          <p:cNvPr id="12" name="组合 11"/>
          <p:cNvGrpSpPr/>
          <p:nvPr/>
        </p:nvGrpSpPr>
        <p:grpSpPr>
          <a:xfrm rot="21384618">
            <a:off x="990600" y="723899"/>
            <a:ext cx="2020560" cy="1323975"/>
            <a:chOff x="1266825" y="752474"/>
            <a:chExt cx="2020560" cy="1323975"/>
          </a:xfrm>
        </p:grpSpPr>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81788">
              <a:off x="1266825" y="752474"/>
              <a:ext cx="1995157" cy="1323975"/>
            </a:xfrm>
            <a:prstGeom prst="rect">
              <a:avLst/>
            </a:prstGeom>
          </p:spPr>
        </p:pic>
        <p:grpSp>
          <p:nvGrpSpPr>
            <p:cNvPr id="14" name="组合 13"/>
            <p:cNvGrpSpPr/>
            <p:nvPr/>
          </p:nvGrpSpPr>
          <p:grpSpPr>
            <a:xfrm>
              <a:off x="1516087" y="1242765"/>
              <a:ext cx="1771298" cy="500090"/>
              <a:chOff x="1541225" y="1328616"/>
              <a:chExt cx="1771298" cy="500090"/>
            </a:xfrm>
          </p:grpSpPr>
          <p:sp>
            <p:nvSpPr>
              <p:cNvPr id="15" name="TextBox 5"/>
              <p:cNvSpPr txBox="1"/>
              <p:nvPr/>
            </p:nvSpPr>
            <p:spPr>
              <a:xfrm rot="21369515">
                <a:off x="1541225" y="1328616"/>
                <a:ext cx="1771298" cy="500090"/>
              </a:xfrm>
              <a:prstGeom prst="rect">
                <a:avLst/>
              </a:prstGeom>
              <a:noFill/>
            </p:spPr>
            <p:txBody>
              <a:bodyPr wrap="square" lIns="68580" tIns="34290" rIns="68580" bIns="34290" rtlCol="0">
                <a:spAutoFit/>
              </a:bodyPr>
              <a:lstStyle/>
              <a:p>
                <a:pPr algn="ctr"/>
                <a:r>
                  <a:rPr lang="zh-CN" altLang="en-US" sz="2800" b="1" spc="300" dirty="0">
                    <a:ln w="76200">
                      <a:solidFill>
                        <a:schemeClr val="bg1"/>
                      </a:solidFill>
                    </a:ln>
                    <a:solidFill>
                      <a:schemeClr val="bg1"/>
                    </a:solidFill>
                    <a:latin typeface="微软雅黑" panose="020B0503020204020204" pitchFamily="34" charset="-122"/>
                    <a:ea typeface="微软雅黑" panose="020B0503020204020204" pitchFamily="34" charset="-122"/>
                  </a:rPr>
                  <a:t>遗传因素</a:t>
                </a:r>
              </a:p>
            </p:txBody>
          </p:sp>
          <p:sp>
            <p:nvSpPr>
              <p:cNvPr id="16" name="TextBox 5"/>
              <p:cNvSpPr txBox="1"/>
              <p:nvPr/>
            </p:nvSpPr>
            <p:spPr>
              <a:xfrm rot="21369515">
                <a:off x="1541225" y="1328616"/>
                <a:ext cx="1771298" cy="500090"/>
              </a:xfrm>
              <a:prstGeom prst="rect">
                <a:avLst/>
              </a:prstGeom>
              <a:noFill/>
            </p:spPr>
            <p:txBody>
              <a:bodyPr wrap="square" lIns="68580" tIns="34290" rIns="68580" bIns="34290" rtlCol="0">
                <a:spAutoFit/>
              </a:bodyPr>
              <a:lstStyle/>
              <a:p>
                <a:pPr algn="ctr"/>
                <a:r>
                  <a:rPr lang="zh-CN" altLang="en-US" sz="2800" b="1" spc="300" dirty="0">
                    <a:solidFill>
                      <a:srgbClr val="00B0F0"/>
                    </a:solidFill>
                    <a:latin typeface="微软雅黑" panose="020B0503020204020204" pitchFamily="34" charset="-122"/>
                    <a:ea typeface="微软雅黑" panose="020B0503020204020204" pitchFamily="34" charset="-122"/>
                  </a:rPr>
                  <a:t>体制因素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2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par>
                              <p:cTn id="13" fill="hold">
                                <p:stCondLst>
                                  <p:cond delay="2500"/>
                                </p:stCondLst>
                                <p:childTnLst>
                                  <p:par>
                                    <p:cTn id="14" presetID="2" presetClass="entr" presetSubtype="2" fill="hold" nodeType="afterEffect" p14:presetBounceEnd="52000">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14:bounceEnd="52000">
                                          <p:cBhvr additive="base">
                                            <p:cTn id="16" dur="500" fill="hold"/>
                                            <p:tgtEl>
                                              <p:spTgt spid="7"/>
                                            </p:tgtEl>
                                            <p:attrNameLst>
                                              <p:attrName>ppt_x</p:attrName>
                                            </p:attrNameLst>
                                          </p:cBhvr>
                                          <p:tavLst>
                                            <p:tav tm="0">
                                              <p:val>
                                                <p:strVal val="1+#ppt_w/2"/>
                                              </p:val>
                                            </p:tav>
                                            <p:tav tm="100000">
                                              <p:val>
                                                <p:strVal val="#ppt_x"/>
                                              </p:val>
                                            </p:tav>
                                          </p:tavLst>
                                        </p:anim>
                                        <p:anim calcmode="lin" valueType="num" p14:bounceEnd="52000">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159566"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垃圾处理的现状</a:t>
            </a:r>
          </a:p>
        </p:txBody>
      </p:sp>
      <p:sp>
        <p:nvSpPr>
          <p:cNvPr id="8" name="TextBox 2"/>
          <p:cNvSpPr txBox="1"/>
          <p:nvPr/>
        </p:nvSpPr>
        <p:spPr>
          <a:xfrm>
            <a:off x="853490" y="2505505"/>
            <a:ext cx="7344026" cy="1872436"/>
          </a:xfrm>
          <a:prstGeom prst="rect">
            <a:avLst/>
          </a:prstGeom>
          <a:noFill/>
        </p:spPr>
        <p:txBody>
          <a:bodyPr wrap="square" lIns="68580" tIns="34290" rIns="68580" bIns="34290"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）眼睛工作时间过长，如长时间近距离看书、看电视、玩电脑等。</a:t>
            </a:r>
          </a:p>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）用眼习惯不良，如读写姿势不端正，眼书距离过近，在暗光下或经常躺着、乘车、走路时看书等等</a:t>
            </a:r>
          </a:p>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）用眼环境不良，如学校或家庭的采光照明条件差，课桌椅高矮不适合学生身材等。</a:t>
            </a:r>
          </a:p>
        </p:txBody>
      </p:sp>
      <p:pic>
        <p:nvPicPr>
          <p:cNvPr id="2" name="图片 1"/>
          <p:cNvPicPr>
            <a:picLocks noChangeAspect="1"/>
          </p:cNvPicPr>
          <p:nvPr/>
        </p:nvPicPr>
        <p:blipFill>
          <a:blip r:embed="rId3"/>
          <a:stretch>
            <a:fillRect/>
          </a:stretch>
        </p:blipFill>
        <p:spPr>
          <a:xfrm>
            <a:off x="4430240" y="999569"/>
            <a:ext cx="2262553" cy="1251059"/>
          </a:xfrm>
          <a:prstGeom prst="rect">
            <a:avLst/>
          </a:prstGeom>
        </p:spPr>
      </p:pic>
      <p:pic>
        <p:nvPicPr>
          <p:cNvPr id="12" name="图片 11"/>
          <p:cNvPicPr>
            <a:picLocks noChangeAspect="1"/>
          </p:cNvPicPr>
          <p:nvPr/>
        </p:nvPicPr>
        <p:blipFill>
          <a:blip r:embed="rId4"/>
          <a:stretch>
            <a:fillRect/>
          </a:stretch>
        </p:blipFill>
        <p:spPr>
          <a:xfrm>
            <a:off x="6822710" y="999569"/>
            <a:ext cx="1282224" cy="1251059"/>
          </a:xfrm>
          <a:prstGeom prst="rect">
            <a:avLst/>
          </a:prstGeom>
        </p:spPr>
      </p:pic>
      <p:grpSp>
        <p:nvGrpSpPr>
          <p:cNvPr id="13" name="组合 12"/>
          <p:cNvGrpSpPr/>
          <p:nvPr/>
        </p:nvGrpSpPr>
        <p:grpSpPr>
          <a:xfrm rot="21384618">
            <a:off x="990600" y="723899"/>
            <a:ext cx="2020560" cy="1323975"/>
            <a:chOff x="1266825" y="752474"/>
            <a:chExt cx="2020560" cy="1323975"/>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81788">
              <a:off x="1266825" y="752474"/>
              <a:ext cx="1995157" cy="1323975"/>
            </a:xfrm>
            <a:prstGeom prst="rect">
              <a:avLst/>
            </a:prstGeom>
          </p:spPr>
        </p:pic>
        <p:grpSp>
          <p:nvGrpSpPr>
            <p:cNvPr id="15" name="组合 14"/>
            <p:cNvGrpSpPr/>
            <p:nvPr/>
          </p:nvGrpSpPr>
          <p:grpSpPr>
            <a:xfrm>
              <a:off x="1516087" y="1242765"/>
              <a:ext cx="1771298" cy="500090"/>
              <a:chOff x="1541225" y="1328616"/>
              <a:chExt cx="1771298" cy="500090"/>
            </a:xfrm>
          </p:grpSpPr>
          <p:sp>
            <p:nvSpPr>
              <p:cNvPr id="16" name="TextBox 5"/>
              <p:cNvSpPr txBox="1"/>
              <p:nvPr/>
            </p:nvSpPr>
            <p:spPr>
              <a:xfrm rot="21369515">
                <a:off x="1541225" y="1328616"/>
                <a:ext cx="1771298" cy="500090"/>
              </a:xfrm>
              <a:prstGeom prst="rect">
                <a:avLst/>
              </a:prstGeom>
              <a:noFill/>
            </p:spPr>
            <p:txBody>
              <a:bodyPr wrap="square" lIns="68580" tIns="34290" rIns="68580" bIns="34290" rtlCol="0">
                <a:spAutoFit/>
              </a:bodyPr>
              <a:lstStyle/>
              <a:p>
                <a:pPr algn="ctr"/>
                <a:r>
                  <a:rPr lang="zh-CN" altLang="en-US" sz="2800" b="1" spc="300" dirty="0">
                    <a:ln w="76200">
                      <a:solidFill>
                        <a:schemeClr val="bg1"/>
                      </a:solidFill>
                    </a:ln>
                    <a:solidFill>
                      <a:schemeClr val="bg1"/>
                    </a:solidFill>
                    <a:latin typeface="微软雅黑" panose="020B0503020204020204" pitchFamily="34" charset="-122"/>
                    <a:ea typeface="微软雅黑" panose="020B0503020204020204" pitchFamily="34" charset="-122"/>
                  </a:rPr>
                  <a:t>遗传因素</a:t>
                </a:r>
              </a:p>
            </p:txBody>
          </p:sp>
          <p:sp>
            <p:nvSpPr>
              <p:cNvPr id="17" name="TextBox 5"/>
              <p:cNvSpPr txBox="1"/>
              <p:nvPr/>
            </p:nvSpPr>
            <p:spPr>
              <a:xfrm rot="21369515">
                <a:off x="1541225" y="1328616"/>
                <a:ext cx="1771298" cy="500090"/>
              </a:xfrm>
              <a:prstGeom prst="rect">
                <a:avLst/>
              </a:prstGeom>
              <a:noFill/>
            </p:spPr>
            <p:txBody>
              <a:bodyPr wrap="square" lIns="68580" tIns="34290" rIns="68580" bIns="34290" rtlCol="0">
                <a:spAutoFit/>
              </a:bodyPr>
              <a:lstStyle/>
              <a:p>
                <a:pPr algn="ctr"/>
                <a:r>
                  <a:rPr lang="zh-CN" altLang="en-US" sz="2800" b="1" spc="300" dirty="0">
                    <a:solidFill>
                      <a:srgbClr val="00B0F0"/>
                    </a:solidFill>
                    <a:latin typeface="微软雅黑" panose="020B0503020204020204" pitchFamily="34" charset="-122"/>
                    <a:ea typeface="微软雅黑" panose="020B0503020204020204" pitchFamily="34" charset="-122"/>
                  </a:rPr>
                  <a:t>环境因素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近视眼的成因及其危害</a:t>
            </a:r>
          </a:p>
        </p:txBody>
      </p:sp>
      <p:sp>
        <p:nvSpPr>
          <p:cNvPr id="6" name="矩形 5"/>
          <p:cNvSpPr/>
          <p:nvPr/>
        </p:nvSpPr>
        <p:spPr>
          <a:xfrm>
            <a:off x="2979506" y="1150057"/>
            <a:ext cx="5260367" cy="3023905"/>
          </a:xfrm>
          <a:prstGeom prst="rect">
            <a:avLst/>
          </a:prstGeom>
          <a:noFill/>
        </p:spPr>
        <p:txBody>
          <a:bodyPr wrap="square" lIns="68580" tIns="34290" rIns="68580" bIns="34290"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综上所述，近视眼的发生是受遗传、环境、体质等因素综合作用的结果。在环境相同条件下，遗传决定了个体发病的易感性，环境因素可以诱发并促成近视的发生发展。</a:t>
            </a:r>
          </a:p>
          <a:p>
            <a:pPr>
              <a:lnSpc>
                <a:spcPct val="150000"/>
              </a:lnSpc>
            </a:pPr>
            <a:r>
              <a:rPr lang="zh-CN" altLang="en-US" sz="1600" dirty="0">
                <a:latin typeface="微软雅黑" panose="020B0503020204020204" pitchFamily="34" charset="-122"/>
                <a:ea typeface="微软雅黑" panose="020B0503020204020204" pitchFamily="34" charset="-122"/>
              </a:rPr>
              <a:t>       近年来，随着学生学习负担的加重，近视负荷明显增加，各地学生近视眼患病率有大幅度增加的趋势，说明环境因素对学生近视的发生影响很大，并在起着主要作用。从预防角度出发，应当把改造环境因素，减轻学生学习负担放在预防措施的首要位置去抓，才能取得较好的效果。</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7" y="927877"/>
            <a:ext cx="2360749" cy="42156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近视眼的成因及其危害</a:t>
            </a:r>
          </a:p>
        </p:txBody>
      </p:sp>
      <p:sp>
        <p:nvSpPr>
          <p:cNvPr id="16" name="矩形 15"/>
          <p:cNvSpPr/>
          <p:nvPr/>
        </p:nvSpPr>
        <p:spPr>
          <a:xfrm>
            <a:off x="604447" y="1965059"/>
            <a:ext cx="7489860" cy="2562240"/>
          </a:xfrm>
          <a:prstGeom prst="rect">
            <a:avLst/>
          </a:prstGeom>
        </p:spPr>
        <p:txBody>
          <a:bodyPr wrap="square" lIns="68580" tIns="34290" rIns="68580" bIns="34290">
            <a:spAutoFit/>
          </a:bodyPr>
          <a:lstStyle/>
          <a:p>
            <a:pPr>
              <a:lnSpc>
                <a:spcPct val="135000"/>
              </a:lnSpc>
              <a:buClr>
                <a:srgbClr val="4EB300"/>
              </a:buClr>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a:t>
            </a:r>
            <a:r>
              <a:rPr lang="zh-CN" altLang="en-US" sz="1500" dirty="0">
                <a:latin typeface="微软雅黑" panose="020B0503020204020204" pitchFamily="34" charset="-122"/>
                <a:ea typeface="微软雅黑" panose="020B0503020204020204" pitchFamily="34" charset="-122"/>
              </a:rPr>
              <a:t>）视力低下，眼睛经常干涩和疲劳，影响学习、生活和以后的工作质量。</a:t>
            </a:r>
          </a:p>
          <a:p>
            <a:pPr>
              <a:lnSpc>
                <a:spcPct val="135000"/>
              </a:lnSpc>
              <a:buClr>
                <a:srgbClr val="4EB300"/>
              </a:buClr>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2</a:t>
            </a:r>
            <a:r>
              <a:rPr lang="zh-CN" altLang="en-US" sz="1500" dirty="0">
                <a:latin typeface="微软雅黑" panose="020B0503020204020204" pitchFamily="34" charset="-122"/>
                <a:ea typeface="微软雅黑" panose="020B0503020204020204" pitchFamily="34" charset="-122"/>
              </a:rPr>
              <a:t>）中高度近视，会导致眼球突出，眼脸松弛，影响容貌。</a:t>
            </a:r>
          </a:p>
          <a:p>
            <a:pPr>
              <a:lnSpc>
                <a:spcPct val="135000"/>
              </a:lnSpc>
              <a:buClr>
                <a:srgbClr val="4EB300"/>
              </a:buClr>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3</a:t>
            </a:r>
            <a:r>
              <a:rPr lang="zh-CN" altLang="en-US" sz="1500" dirty="0">
                <a:latin typeface="微软雅黑" panose="020B0503020204020204" pitchFamily="34" charset="-122"/>
                <a:ea typeface="微软雅黑" panose="020B0503020204020204" pitchFamily="34" charset="-122"/>
              </a:rPr>
              <a:t>）升学、参军和找工作受限。</a:t>
            </a:r>
          </a:p>
          <a:p>
            <a:pPr>
              <a:lnSpc>
                <a:spcPct val="135000"/>
              </a:lnSpc>
              <a:buClr>
                <a:srgbClr val="4EB300"/>
              </a:buClr>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4</a:t>
            </a:r>
            <a:r>
              <a:rPr lang="zh-CN" altLang="en-US" sz="1500" dirty="0">
                <a:latin typeface="微软雅黑" panose="020B0503020204020204" pitchFamily="34" charset="-122"/>
                <a:ea typeface="微软雅黑" panose="020B0503020204020204" pitchFamily="34" charset="-122"/>
              </a:rPr>
              <a:t>）多种体育活动不能参加，影响身体的正常发育。</a:t>
            </a:r>
          </a:p>
          <a:p>
            <a:pPr>
              <a:lnSpc>
                <a:spcPct val="135000"/>
              </a:lnSpc>
              <a:buClr>
                <a:srgbClr val="4EB300"/>
              </a:buClr>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5</a:t>
            </a:r>
            <a:r>
              <a:rPr lang="zh-CN" altLang="en-US" sz="1500" dirty="0">
                <a:latin typeface="微软雅黑" panose="020B0503020204020204" pitchFamily="34" charset="-122"/>
                <a:ea typeface="微软雅黑" panose="020B0503020204020204" pitchFamily="34" charset="-122"/>
              </a:rPr>
              <a:t>）给日常生活带来极大不便，如交际、旅游、冬天夏天镜片容易反霜打滑等。</a:t>
            </a:r>
          </a:p>
          <a:p>
            <a:pPr>
              <a:lnSpc>
                <a:spcPct val="135000"/>
              </a:lnSpc>
              <a:buClr>
                <a:srgbClr val="4EB300"/>
              </a:buClr>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6</a:t>
            </a:r>
            <a:r>
              <a:rPr lang="zh-CN" altLang="en-US" sz="1500" dirty="0">
                <a:latin typeface="微软雅黑" panose="020B0503020204020204" pitchFamily="34" charset="-122"/>
                <a:ea typeface="微软雅黑" panose="020B0503020204020204" pitchFamily="34" charset="-122"/>
              </a:rPr>
              <a:t>）老年后因为眼花而必须佩戴两副眼镜。</a:t>
            </a:r>
          </a:p>
          <a:p>
            <a:pPr>
              <a:lnSpc>
                <a:spcPct val="135000"/>
              </a:lnSpc>
              <a:buClr>
                <a:srgbClr val="4EB300"/>
              </a:buClr>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7</a:t>
            </a:r>
            <a:r>
              <a:rPr lang="zh-CN" altLang="en-US" sz="1500" dirty="0">
                <a:latin typeface="微软雅黑" panose="020B0503020204020204" pitchFamily="34" charset="-122"/>
                <a:ea typeface="微软雅黑" panose="020B0503020204020204" pitchFamily="34" charset="-122"/>
              </a:rPr>
              <a:t>）近视患者其白内障、青光眼的发病率明显高于正常人。</a:t>
            </a:r>
          </a:p>
          <a:p>
            <a:pPr>
              <a:lnSpc>
                <a:spcPct val="135000"/>
              </a:lnSpc>
              <a:buClr>
                <a:srgbClr val="4EB300"/>
              </a:buClr>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8</a:t>
            </a:r>
            <a:r>
              <a:rPr lang="zh-CN" altLang="en-US" sz="1500" dirty="0">
                <a:latin typeface="微软雅黑" panose="020B0503020204020204" pitchFamily="34" charset="-122"/>
                <a:ea typeface="微软雅黑" panose="020B0503020204020204" pitchFamily="34" charset="-122"/>
              </a:rPr>
              <a:t>）高度近视容易引发玻璃体混浊、视网膜出血和脱离而失明。</a:t>
            </a:r>
          </a:p>
        </p:txBody>
      </p:sp>
      <p:pic>
        <p:nvPicPr>
          <p:cNvPr id="4" name="图片 3"/>
          <p:cNvPicPr>
            <a:picLocks noChangeAspect="1"/>
          </p:cNvPicPr>
          <p:nvPr/>
        </p:nvPicPr>
        <p:blipFill rotWithShape="1">
          <a:blip r:embed="rId3"/>
          <a:srcRect r="7036" b="14849"/>
          <a:stretch>
            <a:fillRect/>
          </a:stretch>
        </p:blipFill>
        <p:spPr>
          <a:xfrm>
            <a:off x="6154220" y="3302782"/>
            <a:ext cx="2989780" cy="1840717"/>
          </a:xfrm>
          <a:prstGeom prst="rect">
            <a:avLst/>
          </a:prstGeom>
        </p:spPr>
      </p:pic>
      <p:grpSp>
        <p:nvGrpSpPr>
          <p:cNvPr id="5" name="组合 4"/>
          <p:cNvGrpSpPr/>
          <p:nvPr/>
        </p:nvGrpSpPr>
        <p:grpSpPr>
          <a:xfrm>
            <a:off x="2017599" y="436361"/>
            <a:ext cx="4937352" cy="981375"/>
            <a:chOff x="2017599" y="436361"/>
            <a:chExt cx="4937352" cy="981375"/>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599" y="436361"/>
              <a:ext cx="4937352" cy="981375"/>
            </a:xfrm>
            <a:prstGeom prst="rect">
              <a:avLst/>
            </a:prstGeom>
          </p:spPr>
        </p:pic>
        <p:grpSp>
          <p:nvGrpSpPr>
            <p:cNvPr id="33" name="组合 32"/>
            <p:cNvGrpSpPr/>
            <p:nvPr/>
          </p:nvGrpSpPr>
          <p:grpSpPr>
            <a:xfrm>
              <a:off x="3383770" y="712698"/>
              <a:ext cx="2262158" cy="461665"/>
              <a:chOff x="3440920" y="1122273"/>
              <a:chExt cx="2262158" cy="461665"/>
            </a:xfrm>
          </p:grpSpPr>
          <p:sp>
            <p:nvSpPr>
              <p:cNvPr id="35" name="文本框 23"/>
              <p:cNvSpPr txBox="1"/>
              <p:nvPr/>
            </p:nvSpPr>
            <p:spPr>
              <a:xfrm>
                <a:off x="3440920" y="1122273"/>
                <a:ext cx="2262158" cy="461665"/>
              </a:xfrm>
              <a:prstGeom prst="rect">
                <a:avLst/>
              </a:prstGeom>
              <a:noFill/>
            </p:spPr>
            <p:txBody>
              <a:bodyPr wrap="none" rtlCol="0">
                <a:spAutoFit/>
              </a:bodyPr>
              <a:lstStyle/>
              <a:p>
                <a:pPr algn="ctr"/>
                <a:r>
                  <a:rPr lang="zh-CN" altLang="en-US" sz="2400" b="1" spc="300" dirty="0">
                    <a:ln w="762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rPr>
                  <a:t>近视眼的危害</a:t>
                </a:r>
              </a:p>
            </p:txBody>
          </p:sp>
          <p:sp>
            <p:nvSpPr>
              <p:cNvPr id="10" name="文本框 23"/>
              <p:cNvSpPr txBox="1"/>
              <p:nvPr/>
            </p:nvSpPr>
            <p:spPr>
              <a:xfrm>
                <a:off x="3440920" y="1122273"/>
                <a:ext cx="2262158" cy="461665"/>
              </a:xfrm>
              <a:prstGeom prst="rect">
                <a:avLst/>
              </a:prstGeom>
              <a:noFill/>
            </p:spPr>
            <p:txBody>
              <a:bodyPr wrap="none" rtlCol="0">
                <a:spAutoFit/>
              </a:bodyPr>
              <a:lstStyle/>
              <a:p>
                <a:pPr algn="ctr"/>
                <a:r>
                  <a:rPr lang="zh-CN" altLang="en-US" sz="2400" b="1" spc="300" dirty="0">
                    <a:latin typeface="微软雅黑" panose="020B0503020204020204" pitchFamily="34" charset="-122"/>
                    <a:ea typeface="微软雅黑" panose="020B0503020204020204" pitchFamily="34" charset="-122"/>
                    <a:cs typeface="+mn-ea"/>
                    <a:sym typeface="+mn-lt"/>
                  </a:rPr>
                  <a:t>近视眼的危害</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100"/>
                                        <p:tgtEl>
                                          <p:spTgt spid="16"/>
                                        </p:tgtEl>
                                      </p:cBhvr>
                                    </p:animEffect>
                                  </p:childTnLst>
                                </p:cTn>
                              </p:par>
                            </p:childTnLst>
                          </p:cTn>
                        </p:par>
                        <p:par>
                          <p:cTn id="8" fill="hold">
                            <p:stCondLst>
                              <p:cond delay="643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653713"/>
            <a:ext cx="5943600" cy="3356312"/>
          </a:xfrm>
          <a:prstGeom prst="rect">
            <a:avLst/>
          </a:prstGeom>
        </p:spPr>
      </p:pic>
      <p:grpSp>
        <p:nvGrpSpPr>
          <p:cNvPr id="17" name="组合 16"/>
          <p:cNvGrpSpPr/>
          <p:nvPr/>
        </p:nvGrpSpPr>
        <p:grpSpPr>
          <a:xfrm>
            <a:off x="-1" y="3423874"/>
            <a:ext cx="9144000" cy="1719626"/>
            <a:chOff x="-1" y="3423874"/>
            <a:chExt cx="9144000" cy="1719626"/>
          </a:xfrm>
        </p:grpSpPr>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19" name="图片 18"/>
            <p:cNvPicPr>
              <a:picLocks noChangeAspect="1"/>
            </p:cNvPicPr>
            <p:nvPr/>
          </p:nvPicPr>
          <p:blipFill rotWithShape="1">
            <a:blip r:embed="rId5"/>
            <a:srcRect l="32640" r="-1604" b="5645"/>
            <a:stretch>
              <a:fillRect/>
            </a:stretch>
          </p:blipFill>
          <p:spPr>
            <a:xfrm>
              <a:off x="0" y="3423874"/>
              <a:ext cx="2358570" cy="1719626"/>
            </a:xfrm>
            <a:prstGeom prst="rect">
              <a:avLst/>
            </a:prstGeom>
          </p:spPr>
        </p:pic>
      </p:grpSp>
      <p:pic>
        <p:nvPicPr>
          <p:cNvPr id="20" name="图片 19"/>
          <p:cNvPicPr>
            <a:picLocks noChangeAspect="1"/>
          </p:cNvPicPr>
          <p:nvPr/>
        </p:nvPicPr>
        <p:blipFill>
          <a:blip r:embed="rId6"/>
          <a:stretch>
            <a:fillRect/>
          </a:stretch>
        </p:blipFill>
        <p:spPr>
          <a:xfrm>
            <a:off x="6273358" y="828631"/>
            <a:ext cx="1531085" cy="626820"/>
          </a:xfrm>
          <a:prstGeom prst="rect">
            <a:avLst/>
          </a:prstGeom>
        </p:spPr>
      </p:pic>
      <p:pic>
        <p:nvPicPr>
          <p:cNvPr id="21" name="图片 20"/>
          <p:cNvPicPr>
            <a:picLocks noChangeAspect="1"/>
          </p:cNvPicPr>
          <p:nvPr/>
        </p:nvPicPr>
        <p:blipFill rotWithShape="1">
          <a:blip r:embed="rId6"/>
          <a:srcRect r="53837"/>
          <a:stretch>
            <a:fillRect/>
          </a:stretch>
        </p:blipFill>
        <p:spPr>
          <a:xfrm>
            <a:off x="7960553" y="1714972"/>
            <a:ext cx="1183447" cy="1049534"/>
          </a:xfrm>
          <a:prstGeom prst="rect">
            <a:avLst/>
          </a:prstGeom>
        </p:spPr>
      </p:pic>
      <p:pic>
        <p:nvPicPr>
          <p:cNvPr id="22" name="图片 21"/>
          <p:cNvPicPr>
            <a:picLocks noChangeAspect="1"/>
          </p:cNvPicPr>
          <p:nvPr/>
        </p:nvPicPr>
        <p:blipFill>
          <a:blip r:embed="rId6"/>
          <a:stretch>
            <a:fillRect/>
          </a:stretch>
        </p:blipFill>
        <p:spPr>
          <a:xfrm flipH="1">
            <a:off x="-4249" y="400050"/>
            <a:ext cx="1942963" cy="795441"/>
          </a:xfrm>
          <a:prstGeom prst="rect">
            <a:avLst/>
          </a:prstGeom>
        </p:spPr>
      </p:pic>
      <p:pic>
        <p:nvPicPr>
          <p:cNvPr id="33" name="图片 32"/>
          <p:cNvPicPr>
            <a:picLocks noChangeAspect="1"/>
          </p:cNvPicPr>
          <p:nvPr/>
        </p:nvPicPr>
        <p:blipFill>
          <a:blip r:embed="rId6"/>
          <a:stretch>
            <a:fillRect/>
          </a:stretch>
        </p:blipFill>
        <p:spPr>
          <a:xfrm>
            <a:off x="3199684" y="81853"/>
            <a:ext cx="1189113" cy="486818"/>
          </a:xfrm>
          <a:prstGeom prst="rect">
            <a:avLst/>
          </a:prstGeom>
        </p:spPr>
      </p:pic>
      <p:grpSp>
        <p:nvGrpSpPr>
          <p:cNvPr id="34" name="组合 33"/>
          <p:cNvGrpSpPr/>
          <p:nvPr/>
        </p:nvGrpSpPr>
        <p:grpSpPr>
          <a:xfrm>
            <a:off x="0" y="-1"/>
            <a:ext cx="9144001" cy="1292626"/>
            <a:chOff x="-327315" y="3793521"/>
            <a:chExt cx="9660708" cy="1365669"/>
          </a:xfrm>
        </p:grpSpPr>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21721"/>
            <a:stretch>
              <a:fillRect/>
            </a:stretch>
          </p:blipFill>
          <p:spPr>
            <a:xfrm flipV="1">
              <a:off x="-327315" y="3793521"/>
              <a:ext cx="2118941" cy="981859"/>
            </a:xfrm>
            <a:prstGeom prst="rect">
              <a:avLst/>
            </a:prstGeom>
          </p:spPr>
        </p:pic>
        <p:pic>
          <p:nvPicPr>
            <p:cNvPr id="38" name="图片 37"/>
            <p:cNvPicPr>
              <a:picLocks noChangeAspect="1"/>
            </p:cNvPicPr>
            <p:nvPr/>
          </p:nvPicPr>
          <p:blipFill rotWithShape="1">
            <a:blip r:embed="rId8" cstate="print">
              <a:extLst>
                <a:ext uri="{28A0092B-C50C-407E-A947-70E740481C1C}">
                  <a14:useLocalDpi xmlns:a14="http://schemas.microsoft.com/office/drawing/2010/main" val="0"/>
                </a:ext>
              </a:extLst>
            </a:blip>
            <a:srcRect r="8254" b="29760"/>
            <a:stretch>
              <a:fillRect/>
            </a:stretch>
          </p:blipFill>
          <p:spPr>
            <a:xfrm flipV="1">
              <a:off x="385774" y="3793522"/>
              <a:ext cx="2483504" cy="689654"/>
            </a:xfrm>
            <a:prstGeom prst="rect">
              <a:avLst/>
            </a:prstGeom>
          </p:spPr>
        </p:pic>
      </p:grpSp>
      <p:sp>
        <p:nvSpPr>
          <p:cNvPr id="43" name="文本框 42"/>
          <p:cNvSpPr txBox="1"/>
          <p:nvPr/>
        </p:nvSpPr>
        <p:spPr>
          <a:xfrm>
            <a:off x="1771931" y="1904378"/>
            <a:ext cx="5219419" cy="1355499"/>
          </a:xfrm>
          <a:prstGeom prst="rect">
            <a:avLst/>
          </a:prstGeom>
          <a:noFill/>
        </p:spPr>
        <p:txBody>
          <a:bodyPr wrap="square" rtlCol="0">
            <a:spAutoFit/>
          </a:bodyPr>
          <a:lstStyle/>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第三章</a:t>
            </a:r>
            <a:endParaRPr lang="en-US" altLang="zh-CN" sz="3600" b="1" spc="300" dirty="0">
              <a:solidFill>
                <a:srgbClr val="FD276E"/>
              </a:solidFill>
              <a:latin typeface="微软雅黑" panose="020B0503020204020204" pitchFamily="34" charset="-122"/>
              <a:ea typeface="微软雅黑" panose="020B0503020204020204" pitchFamily="34" charset="-122"/>
            </a:endParaRPr>
          </a:p>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了解近视前的十大征兆</a:t>
            </a:r>
          </a:p>
        </p:txBody>
      </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4010" y="1877797"/>
            <a:ext cx="2015900" cy="3265703"/>
          </a:xfrm>
          <a:prstGeom prst="rect">
            <a:avLst/>
          </a:prstGeom>
        </p:spPr>
      </p:pic>
      <p:pic>
        <p:nvPicPr>
          <p:cNvPr id="23" name="图片 22"/>
          <p:cNvPicPr>
            <a:picLocks noChangeAspect="1"/>
          </p:cNvPicPr>
          <p:nvPr/>
        </p:nvPicPr>
        <p:blipFill rotWithShape="1">
          <a:blip r:embed="rId10">
            <a:extLst>
              <a:ext uri="{28A0092B-C50C-407E-A947-70E740481C1C}">
                <a14:useLocalDpi xmlns:a14="http://schemas.microsoft.com/office/drawing/2010/main" val="0"/>
              </a:ext>
            </a:extLst>
          </a:blip>
          <a:srcRect l="56932" t="5556" r="24630" b="76111"/>
          <a:stretch>
            <a:fillRect/>
          </a:stretch>
        </p:blipFill>
        <p:spPr>
          <a:xfrm>
            <a:off x="6838950" y="0"/>
            <a:ext cx="1190626" cy="9429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46878" y="923651"/>
            <a:ext cx="590550" cy="590550"/>
            <a:chOff x="7219950" y="1076325"/>
            <a:chExt cx="590550" cy="590550"/>
          </a:xfrm>
        </p:grpSpPr>
        <p:sp>
          <p:nvSpPr>
            <p:cNvPr id="10" name="椭圆 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TextBox 50"/>
            <p:cNvSpPr txBox="1"/>
            <p:nvPr/>
          </p:nvSpPr>
          <p:spPr>
            <a:xfrm>
              <a:off x="7286625" y="1095375"/>
              <a:ext cx="470000" cy="369332"/>
            </a:xfrm>
            <a:prstGeom prst="rect">
              <a:avLst/>
            </a:prstGeom>
            <a:noFill/>
          </p:spPr>
          <p:txBody>
            <a:bodyPr wrap="none" rtlCol="0">
              <a:spAutoFit/>
            </a:bodyPr>
            <a:lstStyle/>
            <a:p>
              <a:r>
                <a:rPr lang="en-US" altLang="zh-CN" sz="1800" b="1" dirty="0">
                  <a:solidFill>
                    <a:srgbClr val="00B0F0"/>
                  </a:solidFill>
                  <a:latin typeface="微软雅黑" panose="020B0503020204020204" pitchFamily="34" charset="-122"/>
                  <a:ea typeface="微软雅黑" panose="020B0503020204020204" pitchFamily="34" charset="-122"/>
                </a:rPr>
                <a:t>02</a:t>
              </a:r>
              <a:endParaRPr lang="zh-CN" altLang="en-US" sz="1800" dirty="0">
                <a:solidFill>
                  <a:srgbClr val="00B0F0"/>
                </a:solidFill>
              </a:endParaRPr>
            </a:p>
          </p:txBody>
        </p:sp>
      </p:grpSp>
      <p:sp>
        <p:nvSpPr>
          <p:cNvPr id="17" name="梯形 16"/>
          <p:cNvSpPr/>
          <p:nvPr/>
        </p:nvSpPr>
        <p:spPr>
          <a:xfrm>
            <a:off x="3429100" y="1233058"/>
            <a:ext cx="2224800" cy="340836"/>
          </a:xfrm>
          <a:prstGeom prst="trapezoid">
            <a:avLst>
              <a:gd name="adj" fmla="val 31457"/>
            </a:avLst>
          </a:prstGeom>
          <a:solidFill>
            <a:srgbClr val="0058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35" name="矩形 34"/>
          <p:cNvSpPr/>
          <p:nvPr/>
        </p:nvSpPr>
        <p:spPr>
          <a:xfrm>
            <a:off x="3412696" y="1361801"/>
            <a:ext cx="2258914"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了解近视前的十大征兆</a:t>
            </a:r>
          </a:p>
        </p:txBody>
      </p:sp>
      <p:sp>
        <p:nvSpPr>
          <p:cNvPr id="18" name="梯形 17"/>
          <p:cNvSpPr/>
          <p:nvPr/>
        </p:nvSpPr>
        <p:spPr>
          <a:xfrm>
            <a:off x="771588" y="1242583"/>
            <a:ext cx="2224800" cy="340836"/>
          </a:xfrm>
          <a:prstGeom prst="trapezoid">
            <a:avLst>
              <a:gd name="adj" fmla="val 31457"/>
            </a:avLst>
          </a:prstGeom>
          <a:solidFill>
            <a:srgbClr val="00703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grpSp>
        <p:nvGrpSpPr>
          <p:cNvPr id="19" name="组合 18"/>
          <p:cNvGrpSpPr/>
          <p:nvPr/>
        </p:nvGrpSpPr>
        <p:grpSpPr>
          <a:xfrm>
            <a:off x="1588713" y="923651"/>
            <a:ext cx="590550" cy="590550"/>
            <a:chOff x="7219950" y="1076325"/>
            <a:chExt cx="590550" cy="590550"/>
          </a:xfrm>
        </p:grpSpPr>
        <p:sp>
          <p:nvSpPr>
            <p:cNvPr id="20" name="椭圆 1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TextBox 53"/>
            <p:cNvSpPr txBox="1"/>
            <p:nvPr/>
          </p:nvSpPr>
          <p:spPr>
            <a:xfrm>
              <a:off x="7286625" y="1095375"/>
              <a:ext cx="470000" cy="369332"/>
            </a:xfrm>
            <a:prstGeom prst="rect">
              <a:avLst/>
            </a:prstGeom>
            <a:noFill/>
          </p:spPr>
          <p:txBody>
            <a:bodyPr wrap="none" rtlCol="0">
              <a:spAutoFit/>
            </a:bodyPr>
            <a:lstStyle/>
            <a:p>
              <a:r>
                <a:rPr lang="en-US" altLang="zh-CN" sz="1800" b="1" dirty="0">
                  <a:solidFill>
                    <a:srgbClr val="4EB300"/>
                  </a:solidFill>
                  <a:latin typeface="微软雅黑" panose="020B0503020204020204" pitchFamily="34" charset="-122"/>
                  <a:ea typeface="微软雅黑" panose="020B0503020204020204" pitchFamily="34" charset="-122"/>
                </a:rPr>
                <a:t>01</a:t>
              </a:r>
              <a:endParaRPr lang="zh-CN" altLang="en-US" sz="1800" dirty="0">
                <a:solidFill>
                  <a:srgbClr val="4EB300"/>
                </a:solidFill>
              </a:endParaRPr>
            </a:p>
          </p:txBody>
        </p:sp>
      </p:grpSp>
      <p:sp>
        <p:nvSpPr>
          <p:cNvPr id="22" name="矩形 21"/>
          <p:cNvSpPr/>
          <p:nvPr/>
        </p:nvSpPr>
        <p:spPr>
          <a:xfrm>
            <a:off x="688729" y="1361802"/>
            <a:ext cx="2390518"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3" name="TextBox 25"/>
          <p:cNvSpPr txBox="1"/>
          <p:nvPr/>
        </p:nvSpPr>
        <p:spPr>
          <a:xfrm>
            <a:off x="3450194" y="1712163"/>
            <a:ext cx="2183918" cy="1000659"/>
          </a:xfrm>
          <a:prstGeom prst="rect">
            <a:avLst/>
          </a:prstGeom>
          <a:noFill/>
        </p:spPr>
        <p:txBody>
          <a:bodyPr wrap="square" lIns="68580" tIns="34290" rIns="68580" bIns="34290" rtlCol="0">
            <a:spAutoFit/>
          </a:bodyPr>
          <a:lstStyle>
            <a:defPPr>
              <a:defRPr lang="zh-CN"/>
            </a:defPPr>
            <a:lvl1pPr>
              <a:lnSpc>
                <a:spcPct val="150000"/>
              </a:lnSpc>
              <a:defRPr sz="1400">
                <a:latin typeface="微软雅黑" panose="020B0503020204020204" pitchFamily="34" charset="-122"/>
                <a:ea typeface="微软雅黑" panose="020B0503020204020204" pitchFamily="34" charset="-122"/>
              </a:defRPr>
            </a:lvl1pPr>
          </a:lstStyle>
          <a:p>
            <a:r>
              <a:rPr lang="zh-CN" altLang="en-US" dirty="0"/>
              <a:t>看不清目标时，常用手揉眼睛，以企图更好地看清楚些。</a:t>
            </a:r>
          </a:p>
        </p:txBody>
      </p:sp>
      <p:sp>
        <p:nvSpPr>
          <p:cNvPr id="25" name="梯形 24"/>
          <p:cNvSpPr/>
          <p:nvPr/>
        </p:nvSpPr>
        <p:spPr>
          <a:xfrm flipV="1">
            <a:off x="886788" y="1237822"/>
            <a:ext cx="1994400" cy="377353"/>
          </a:xfrm>
          <a:prstGeom prst="trapezoid">
            <a:avLst/>
          </a:prstGeom>
          <a:solidFill>
            <a:srgbClr val="4EB3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6" name="TextBox 22"/>
          <p:cNvSpPr txBox="1"/>
          <p:nvPr/>
        </p:nvSpPr>
        <p:spPr>
          <a:xfrm>
            <a:off x="1123187" y="1240677"/>
            <a:ext cx="1521602"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眯 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7" name="TextBox 23"/>
          <p:cNvSpPr txBox="1"/>
          <p:nvPr/>
        </p:nvSpPr>
        <p:spPr>
          <a:xfrm>
            <a:off x="738529" y="1712163"/>
            <a:ext cx="2325349" cy="1814343"/>
          </a:xfrm>
          <a:prstGeom prst="rect">
            <a:avLst/>
          </a:prstGeom>
          <a:noFill/>
        </p:spPr>
        <p:txBody>
          <a:bodyPr wrap="square" lIns="68580" tIns="34290" rIns="68580" bIns="34290" rtlCol="0">
            <a:spAutoFit/>
          </a:bodyPr>
          <a:lstStyle/>
          <a:p>
            <a:pPr>
              <a:lnSpc>
                <a:spcPct val="135000"/>
              </a:lnSpc>
            </a:pPr>
            <a:r>
              <a:rPr lang="zh-CN" altLang="en-US" sz="1400" dirty="0">
                <a:latin typeface="微软雅黑" panose="020B0503020204020204" pitchFamily="34" charset="-122"/>
                <a:ea typeface="微软雅黑" panose="020B0503020204020204" pitchFamily="34" charset="-122"/>
              </a:rPr>
              <a:t>当远处目标看不清时，儿童往往采取眯眼的办法来弥补，因为眯眼是眼脸可以遮挡部分瞳孔，减少弥散光线，减少散光的影响，从而暂时提高和改善视敏度。</a:t>
            </a:r>
          </a:p>
        </p:txBody>
      </p:sp>
      <p:sp>
        <p:nvSpPr>
          <p:cNvPr id="28" name="梯形 27"/>
          <p:cNvSpPr/>
          <p:nvPr/>
        </p:nvSpPr>
        <p:spPr>
          <a:xfrm flipV="1">
            <a:off x="3544773" y="1228296"/>
            <a:ext cx="1994761" cy="377353"/>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9" name="TextBox 24"/>
          <p:cNvSpPr txBox="1"/>
          <p:nvPr/>
        </p:nvSpPr>
        <p:spPr>
          <a:xfrm>
            <a:off x="3647190" y="1233563"/>
            <a:ext cx="1789927"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揉 眼</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148" y="3099771"/>
            <a:ext cx="2104730" cy="1319632"/>
          </a:xfrm>
          <a:prstGeom prst="rect">
            <a:avLst/>
          </a:prstGeom>
        </p:spPr>
      </p:pic>
      <p:sp>
        <p:nvSpPr>
          <p:cNvPr id="32" name="梯形 31"/>
          <p:cNvSpPr/>
          <p:nvPr/>
        </p:nvSpPr>
        <p:spPr>
          <a:xfrm>
            <a:off x="6152777" y="1242583"/>
            <a:ext cx="2224800" cy="340836"/>
          </a:xfrm>
          <a:prstGeom prst="trapezoid">
            <a:avLst>
              <a:gd name="adj" fmla="val 31457"/>
            </a:avLst>
          </a:prstGeom>
          <a:solidFill>
            <a:srgbClr val="00703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grpSp>
        <p:nvGrpSpPr>
          <p:cNvPr id="33" name="组合 32"/>
          <p:cNvGrpSpPr/>
          <p:nvPr/>
        </p:nvGrpSpPr>
        <p:grpSpPr>
          <a:xfrm>
            <a:off x="6969902" y="923651"/>
            <a:ext cx="590550" cy="590550"/>
            <a:chOff x="7219950" y="1076325"/>
            <a:chExt cx="590550" cy="590550"/>
          </a:xfrm>
        </p:grpSpPr>
        <p:sp>
          <p:nvSpPr>
            <p:cNvPr id="34" name="椭圆 33"/>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TextBox 53"/>
            <p:cNvSpPr txBox="1"/>
            <p:nvPr/>
          </p:nvSpPr>
          <p:spPr>
            <a:xfrm>
              <a:off x="7286625" y="1095375"/>
              <a:ext cx="470000" cy="369332"/>
            </a:xfrm>
            <a:prstGeom prst="rect">
              <a:avLst/>
            </a:prstGeom>
            <a:noFill/>
          </p:spPr>
          <p:txBody>
            <a:bodyPr wrap="none" rtlCol="0">
              <a:spAutoFit/>
            </a:bodyPr>
            <a:lstStyle/>
            <a:p>
              <a:r>
                <a:rPr lang="en-US" altLang="zh-CN" sz="1800" b="1" dirty="0">
                  <a:solidFill>
                    <a:srgbClr val="FD276E"/>
                  </a:solidFill>
                  <a:latin typeface="微软雅黑" panose="020B0503020204020204" pitchFamily="34" charset="-122"/>
                  <a:ea typeface="微软雅黑" panose="020B0503020204020204" pitchFamily="34" charset="-122"/>
                </a:rPr>
                <a:t>03</a:t>
              </a:r>
              <a:endParaRPr lang="zh-CN" altLang="en-US" sz="1800" dirty="0">
                <a:solidFill>
                  <a:srgbClr val="FD276E"/>
                </a:solidFill>
              </a:endParaRPr>
            </a:p>
          </p:txBody>
        </p:sp>
      </p:grpSp>
      <p:sp>
        <p:nvSpPr>
          <p:cNvPr id="38" name="矩形 37"/>
          <p:cNvSpPr/>
          <p:nvPr/>
        </p:nvSpPr>
        <p:spPr>
          <a:xfrm>
            <a:off x="6134777" y="1361802"/>
            <a:ext cx="2260800"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39" name="梯形 38"/>
          <p:cNvSpPr/>
          <p:nvPr/>
        </p:nvSpPr>
        <p:spPr>
          <a:xfrm flipV="1">
            <a:off x="6267977" y="1237822"/>
            <a:ext cx="1994400" cy="377353"/>
          </a:xfrm>
          <a:prstGeom prst="trapezoid">
            <a:avLst/>
          </a:prstGeom>
          <a:solidFill>
            <a:srgbClr val="FD3F7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40" name="TextBox 22"/>
          <p:cNvSpPr txBox="1"/>
          <p:nvPr/>
        </p:nvSpPr>
        <p:spPr>
          <a:xfrm>
            <a:off x="6504376" y="1240677"/>
            <a:ext cx="1521602"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眨 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1" name="TextBox 23"/>
          <p:cNvSpPr txBox="1"/>
          <p:nvPr/>
        </p:nvSpPr>
        <p:spPr>
          <a:xfrm>
            <a:off x="6252315" y="1712163"/>
            <a:ext cx="2087732" cy="1646989"/>
          </a:xfrm>
          <a:prstGeom prst="rect">
            <a:avLst/>
          </a:prstGeom>
          <a:noFill/>
        </p:spPr>
        <p:txBody>
          <a:bodyPr wrap="square" lIns="68580" tIns="34290" rIns="68580" bIns="34290"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频繁眨眼在一定程度上可缓解近视，增加视力淸晰度。不少人在流泪时，看东西会更清楚一些。</a:t>
            </a:r>
          </a:p>
        </p:txBody>
      </p:sp>
      <p:pic>
        <p:nvPicPr>
          <p:cNvPr id="3" name="图片 2"/>
          <p:cNvPicPr>
            <a:picLocks noChangeAspect="1"/>
          </p:cNvPicPr>
          <p:nvPr/>
        </p:nvPicPr>
        <p:blipFill>
          <a:blip r:embed="rId4"/>
          <a:stretch>
            <a:fillRect/>
          </a:stretch>
        </p:blipFill>
        <p:spPr>
          <a:xfrm>
            <a:off x="776042" y="3623494"/>
            <a:ext cx="2180791" cy="795909"/>
          </a:xfrm>
          <a:prstGeom prst="rect">
            <a:avLst/>
          </a:prstGeom>
        </p:spPr>
      </p:pic>
      <p:pic>
        <p:nvPicPr>
          <p:cNvPr id="4" name="图片 3"/>
          <p:cNvPicPr>
            <a:picLocks noChangeAspect="1"/>
          </p:cNvPicPr>
          <p:nvPr/>
        </p:nvPicPr>
        <p:blipFill>
          <a:blip r:embed="rId5"/>
          <a:stretch>
            <a:fillRect/>
          </a:stretch>
        </p:blipFill>
        <p:spPr>
          <a:xfrm>
            <a:off x="6301164" y="3680199"/>
            <a:ext cx="1928027" cy="7392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2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2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50"/>
                                            <p:tgtEl>
                                              <p:spTgt spid="1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1500"/>
                                            <p:tgtEl>
                                              <p:spTgt spid="27"/>
                                            </p:tgtEl>
                                          </p:cBhvr>
                                        </p:animEffect>
                                      </p:childTnLst>
                                    </p:cTn>
                                  </p:par>
                                </p:childTnLst>
                              </p:cTn>
                            </p:par>
                            <p:par>
                              <p:cTn id="31" fill="hold">
                                <p:stCondLst>
                                  <p:cond delay="5000"/>
                                </p:stCondLst>
                                <p:childTnLst>
                                  <p:par>
                                    <p:cTn id="32" presetID="14"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par>
                              <p:cTn id="35" fill="hold">
                                <p:stCondLst>
                                  <p:cond delay="5500"/>
                                </p:stCondLst>
                                <p:childTnLst>
                                  <p:par>
                                    <p:cTn id="36" presetID="2" presetClass="entr" presetSubtype="4" fill="hold" grpId="0" nodeType="afterEffect" p14:presetBounceEnd="52000">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14:bounceEnd="52000">
                                          <p:cBhvr additive="base">
                                            <p:cTn id="38" dur="10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39" dur="1000" fill="hold"/>
                                            <p:tgtEl>
                                              <p:spTgt spid="35"/>
                                            </p:tgtEl>
                                            <p:attrNameLst>
                                              <p:attrName>ppt_y</p:attrName>
                                            </p:attrNameLst>
                                          </p:cBhvr>
                                          <p:tavLst>
                                            <p:tav tm="0">
                                              <p:val>
                                                <p:strVal val="1+#ppt_h/2"/>
                                              </p:val>
                                            </p:tav>
                                            <p:tav tm="100000">
                                              <p:val>
                                                <p:strVal val="#ppt_y"/>
                                              </p:val>
                                            </p:tav>
                                          </p:tavLst>
                                        </p:anim>
                                      </p:childTnLst>
                                    </p:cTn>
                                  </p:par>
                                </p:childTnLst>
                              </p:cTn>
                            </p:par>
                            <p:par>
                              <p:cTn id="40" fill="hold">
                                <p:stCondLst>
                                  <p:cond delay="6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250"/>
                                            <p:tgtEl>
                                              <p:spTgt spid="17"/>
                                            </p:tgtEl>
                                          </p:cBhvr>
                                        </p:animEffect>
                                      </p:childTnLst>
                                    </p:cTn>
                                  </p:par>
                                </p:childTnLst>
                              </p:cTn>
                            </p:par>
                            <p:par>
                              <p:cTn id="44" fill="hold">
                                <p:stCondLst>
                                  <p:cond delay="70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7500"/>
                                </p:stCondLst>
                                <p:childTnLst>
                                  <p:par>
                                    <p:cTn id="49" presetID="42"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9000"/>
                                </p:stCondLst>
                                <p:childTnLst>
                                  <p:par>
                                    <p:cTn id="59" presetID="22" presetClass="entr" presetSubtype="1"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1500"/>
                                            <p:tgtEl>
                                              <p:spTgt spid="23"/>
                                            </p:tgtEl>
                                          </p:cBhvr>
                                        </p:animEffect>
                                      </p:childTnLst>
                                    </p:cTn>
                                  </p:par>
                                </p:childTnLst>
                              </p:cTn>
                            </p:par>
                            <p:par>
                              <p:cTn id="62" fill="hold">
                                <p:stCondLst>
                                  <p:cond delay="10500"/>
                                </p:stCondLst>
                                <p:childTnLst>
                                  <p:par>
                                    <p:cTn id="63" presetID="14" presetClass="entr" presetSubtype="10"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randombar(horizontal)">
                                          <p:cBhvr>
                                            <p:cTn id="65" dur="500"/>
                                            <p:tgtEl>
                                              <p:spTgt spid="2"/>
                                            </p:tgtEl>
                                          </p:cBhvr>
                                        </p:animEffect>
                                      </p:childTnLst>
                                    </p:cTn>
                                  </p:par>
                                </p:childTnLst>
                              </p:cTn>
                            </p:par>
                            <p:par>
                              <p:cTn id="66" fill="hold">
                                <p:stCondLst>
                                  <p:cond delay="11000"/>
                                </p:stCondLst>
                                <p:childTnLst>
                                  <p:par>
                                    <p:cTn id="67" presetID="2" presetClass="entr" presetSubtype="4" fill="hold" grpId="0" nodeType="afterEffect" p14:presetBounceEnd="52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2000">
                                          <p:cBhvr additive="base">
                                            <p:cTn id="69" dur="10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70" dur="1000" fill="hold"/>
                                            <p:tgtEl>
                                              <p:spTgt spid="38"/>
                                            </p:tgtEl>
                                            <p:attrNameLst>
                                              <p:attrName>ppt_y</p:attrName>
                                            </p:attrNameLst>
                                          </p:cBhvr>
                                          <p:tavLst>
                                            <p:tav tm="0">
                                              <p:val>
                                                <p:strVal val="1+#ppt_h/2"/>
                                              </p:val>
                                            </p:tav>
                                            <p:tav tm="100000">
                                              <p:val>
                                                <p:strVal val="#ppt_y"/>
                                              </p:val>
                                            </p:tav>
                                          </p:tavLst>
                                        </p:anim>
                                      </p:childTnLst>
                                    </p:cTn>
                                  </p:par>
                                </p:childTnLst>
                              </p:cTn>
                            </p:par>
                            <p:par>
                              <p:cTn id="71" fill="hold">
                                <p:stCondLst>
                                  <p:cond delay="12000"/>
                                </p:stCondLst>
                                <p:childTnLst>
                                  <p:par>
                                    <p:cTn id="72" presetID="22" presetClass="entr" presetSubtype="4"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250"/>
                                            <p:tgtEl>
                                              <p:spTgt spid="32"/>
                                            </p:tgtEl>
                                          </p:cBhvr>
                                        </p:animEffect>
                                      </p:childTnLst>
                                    </p:cTn>
                                  </p:par>
                                </p:childTnLst>
                              </p:cTn>
                            </p:par>
                            <p:par>
                              <p:cTn id="75" fill="hold">
                                <p:stCondLst>
                                  <p:cond delay="12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13000"/>
                                </p:stCondLst>
                                <p:childTnLst>
                                  <p:par>
                                    <p:cTn id="80" presetID="42"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4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par>
                              <p:cTn id="89" fill="hold">
                                <p:stCondLst>
                                  <p:cond delay="14500"/>
                                </p:stCondLst>
                                <p:childTnLst>
                                  <p:par>
                                    <p:cTn id="90" presetID="22" presetClass="entr" presetSubtype="1"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up)">
                                          <p:cBhvr>
                                            <p:cTn id="92" dur="1500"/>
                                            <p:tgtEl>
                                              <p:spTgt spid="41"/>
                                            </p:tgtEl>
                                          </p:cBhvr>
                                        </p:animEffect>
                                      </p:childTnLst>
                                    </p:cTn>
                                  </p:par>
                                </p:childTnLst>
                              </p:cTn>
                            </p:par>
                            <p:par>
                              <p:cTn id="93" fill="hold">
                                <p:stCondLst>
                                  <p:cond delay="16000"/>
                                </p:stCondLst>
                                <p:childTnLst>
                                  <p:par>
                                    <p:cTn id="94" presetID="14" presetClass="entr" presetSubtype="10"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randombar(horizont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5" grpId="0" animBg="1"/>
          <p:bldP spid="18" grpId="0" animBg="1"/>
          <p:bldP spid="22" grpId="0" animBg="1"/>
          <p:bldP spid="23" grpId="0"/>
          <p:bldP spid="25" grpId="0" animBg="1"/>
          <p:bldP spid="26" grpId="0"/>
          <p:bldP spid="27" grpId="0"/>
          <p:bldP spid="28" grpId="0" animBg="1"/>
          <p:bldP spid="29" grpId="0"/>
          <p:bldP spid="32" grpId="0" animBg="1"/>
          <p:bldP spid="38" grpId="0" animBg="1"/>
          <p:bldP spid="39" grpId="0" animBg="1"/>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50"/>
                                            <p:tgtEl>
                                              <p:spTgt spid="1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1500"/>
                                            <p:tgtEl>
                                              <p:spTgt spid="27"/>
                                            </p:tgtEl>
                                          </p:cBhvr>
                                        </p:animEffect>
                                      </p:childTnLst>
                                    </p:cTn>
                                  </p:par>
                                </p:childTnLst>
                              </p:cTn>
                            </p:par>
                            <p:par>
                              <p:cTn id="31" fill="hold">
                                <p:stCondLst>
                                  <p:cond delay="5000"/>
                                </p:stCondLst>
                                <p:childTnLst>
                                  <p:par>
                                    <p:cTn id="32" presetID="14"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par>
                              <p:cTn id="35" fill="hold">
                                <p:stCondLst>
                                  <p:cond delay="5500"/>
                                </p:stCondLst>
                                <p:childTnLst>
                                  <p:par>
                                    <p:cTn id="36" presetID="2" presetClass="entr" presetSubtype="4"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1000" fill="hold"/>
                                            <p:tgtEl>
                                              <p:spTgt spid="35"/>
                                            </p:tgtEl>
                                            <p:attrNameLst>
                                              <p:attrName>ppt_x</p:attrName>
                                            </p:attrNameLst>
                                          </p:cBhvr>
                                          <p:tavLst>
                                            <p:tav tm="0">
                                              <p:val>
                                                <p:strVal val="#ppt_x"/>
                                              </p:val>
                                            </p:tav>
                                            <p:tav tm="100000">
                                              <p:val>
                                                <p:strVal val="#ppt_x"/>
                                              </p:val>
                                            </p:tav>
                                          </p:tavLst>
                                        </p:anim>
                                        <p:anim calcmode="lin" valueType="num">
                                          <p:cBhvr additive="base">
                                            <p:cTn id="39" dur="1000" fill="hold"/>
                                            <p:tgtEl>
                                              <p:spTgt spid="35"/>
                                            </p:tgtEl>
                                            <p:attrNameLst>
                                              <p:attrName>ppt_y</p:attrName>
                                            </p:attrNameLst>
                                          </p:cBhvr>
                                          <p:tavLst>
                                            <p:tav tm="0">
                                              <p:val>
                                                <p:strVal val="1+#ppt_h/2"/>
                                              </p:val>
                                            </p:tav>
                                            <p:tav tm="100000">
                                              <p:val>
                                                <p:strVal val="#ppt_y"/>
                                              </p:val>
                                            </p:tav>
                                          </p:tavLst>
                                        </p:anim>
                                      </p:childTnLst>
                                    </p:cTn>
                                  </p:par>
                                </p:childTnLst>
                              </p:cTn>
                            </p:par>
                            <p:par>
                              <p:cTn id="40" fill="hold">
                                <p:stCondLst>
                                  <p:cond delay="6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250"/>
                                            <p:tgtEl>
                                              <p:spTgt spid="17"/>
                                            </p:tgtEl>
                                          </p:cBhvr>
                                        </p:animEffect>
                                      </p:childTnLst>
                                    </p:cTn>
                                  </p:par>
                                </p:childTnLst>
                              </p:cTn>
                            </p:par>
                            <p:par>
                              <p:cTn id="44" fill="hold">
                                <p:stCondLst>
                                  <p:cond delay="70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7500"/>
                                </p:stCondLst>
                                <p:childTnLst>
                                  <p:par>
                                    <p:cTn id="49" presetID="42"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9000"/>
                                </p:stCondLst>
                                <p:childTnLst>
                                  <p:par>
                                    <p:cTn id="59" presetID="22" presetClass="entr" presetSubtype="1"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1500"/>
                                            <p:tgtEl>
                                              <p:spTgt spid="23"/>
                                            </p:tgtEl>
                                          </p:cBhvr>
                                        </p:animEffect>
                                      </p:childTnLst>
                                    </p:cTn>
                                  </p:par>
                                </p:childTnLst>
                              </p:cTn>
                            </p:par>
                            <p:par>
                              <p:cTn id="62" fill="hold">
                                <p:stCondLst>
                                  <p:cond delay="10500"/>
                                </p:stCondLst>
                                <p:childTnLst>
                                  <p:par>
                                    <p:cTn id="63" presetID="14" presetClass="entr" presetSubtype="10"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randombar(horizontal)">
                                          <p:cBhvr>
                                            <p:cTn id="65" dur="500"/>
                                            <p:tgtEl>
                                              <p:spTgt spid="2"/>
                                            </p:tgtEl>
                                          </p:cBhvr>
                                        </p:animEffect>
                                      </p:childTnLst>
                                    </p:cTn>
                                  </p:par>
                                </p:childTnLst>
                              </p:cTn>
                            </p:par>
                            <p:par>
                              <p:cTn id="66" fill="hold">
                                <p:stCondLst>
                                  <p:cond delay="11000"/>
                                </p:stCondLst>
                                <p:childTnLst>
                                  <p:par>
                                    <p:cTn id="67" presetID="2" presetClass="entr" presetSubtype="4"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1000" fill="hold"/>
                                            <p:tgtEl>
                                              <p:spTgt spid="38"/>
                                            </p:tgtEl>
                                            <p:attrNameLst>
                                              <p:attrName>ppt_x</p:attrName>
                                            </p:attrNameLst>
                                          </p:cBhvr>
                                          <p:tavLst>
                                            <p:tav tm="0">
                                              <p:val>
                                                <p:strVal val="#ppt_x"/>
                                              </p:val>
                                            </p:tav>
                                            <p:tav tm="100000">
                                              <p:val>
                                                <p:strVal val="#ppt_x"/>
                                              </p:val>
                                            </p:tav>
                                          </p:tavLst>
                                        </p:anim>
                                        <p:anim calcmode="lin" valueType="num">
                                          <p:cBhvr additive="base">
                                            <p:cTn id="70" dur="1000" fill="hold"/>
                                            <p:tgtEl>
                                              <p:spTgt spid="38"/>
                                            </p:tgtEl>
                                            <p:attrNameLst>
                                              <p:attrName>ppt_y</p:attrName>
                                            </p:attrNameLst>
                                          </p:cBhvr>
                                          <p:tavLst>
                                            <p:tav tm="0">
                                              <p:val>
                                                <p:strVal val="1+#ppt_h/2"/>
                                              </p:val>
                                            </p:tav>
                                            <p:tav tm="100000">
                                              <p:val>
                                                <p:strVal val="#ppt_y"/>
                                              </p:val>
                                            </p:tav>
                                          </p:tavLst>
                                        </p:anim>
                                      </p:childTnLst>
                                    </p:cTn>
                                  </p:par>
                                </p:childTnLst>
                              </p:cTn>
                            </p:par>
                            <p:par>
                              <p:cTn id="71" fill="hold">
                                <p:stCondLst>
                                  <p:cond delay="12000"/>
                                </p:stCondLst>
                                <p:childTnLst>
                                  <p:par>
                                    <p:cTn id="72" presetID="22" presetClass="entr" presetSubtype="4"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250"/>
                                            <p:tgtEl>
                                              <p:spTgt spid="32"/>
                                            </p:tgtEl>
                                          </p:cBhvr>
                                        </p:animEffect>
                                      </p:childTnLst>
                                    </p:cTn>
                                  </p:par>
                                </p:childTnLst>
                              </p:cTn>
                            </p:par>
                            <p:par>
                              <p:cTn id="75" fill="hold">
                                <p:stCondLst>
                                  <p:cond delay="12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13000"/>
                                </p:stCondLst>
                                <p:childTnLst>
                                  <p:par>
                                    <p:cTn id="80" presetID="42"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4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par>
                              <p:cTn id="89" fill="hold">
                                <p:stCondLst>
                                  <p:cond delay="14500"/>
                                </p:stCondLst>
                                <p:childTnLst>
                                  <p:par>
                                    <p:cTn id="90" presetID="22" presetClass="entr" presetSubtype="1"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up)">
                                          <p:cBhvr>
                                            <p:cTn id="92" dur="1500"/>
                                            <p:tgtEl>
                                              <p:spTgt spid="41"/>
                                            </p:tgtEl>
                                          </p:cBhvr>
                                        </p:animEffect>
                                      </p:childTnLst>
                                    </p:cTn>
                                  </p:par>
                                </p:childTnLst>
                              </p:cTn>
                            </p:par>
                            <p:par>
                              <p:cTn id="93" fill="hold">
                                <p:stCondLst>
                                  <p:cond delay="16000"/>
                                </p:stCondLst>
                                <p:childTnLst>
                                  <p:par>
                                    <p:cTn id="94" presetID="14" presetClass="entr" presetSubtype="10"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randombar(horizont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5" grpId="0" animBg="1"/>
          <p:bldP spid="18" grpId="0" animBg="1"/>
          <p:bldP spid="22" grpId="0" animBg="1"/>
          <p:bldP spid="23" grpId="0"/>
          <p:bldP spid="25" grpId="0" animBg="1"/>
          <p:bldP spid="26" grpId="0"/>
          <p:bldP spid="27" grpId="0"/>
          <p:bldP spid="28" grpId="0" animBg="1"/>
          <p:bldP spid="29" grpId="0"/>
          <p:bldP spid="32" grpId="0" animBg="1"/>
          <p:bldP spid="38" grpId="0" animBg="1"/>
          <p:bldP spid="39" grpId="0" animBg="1"/>
          <p:bldP spid="40" grpId="0"/>
          <p:bldP spid="4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46878" y="923651"/>
            <a:ext cx="590550" cy="590550"/>
            <a:chOff x="7219950" y="1076325"/>
            <a:chExt cx="590550" cy="590550"/>
          </a:xfrm>
        </p:grpSpPr>
        <p:sp>
          <p:nvSpPr>
            <p:cNvPr id="10" name="椭圆 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TextBox 50"/>
            <p:cNvSpPr txBox="1"/>
            <p:nvPr/>
          </p:nvSpPr>
          <p:spPr>
            <a:xfrm>
              <a:off x="7286625" y="1095375"/>
              <a:ext cx="470000" cy="369332"/>
            </a:xfrm>
            <a:prstGeom prst="rect">
              <a:avLst/>
            </a:prstGeom>
            <a:noFill/>
          </p:spPr>
          <p:txBody>
            <a:bodyPr wrap="none" rtlCol="0">
              <a:spAutoFit/>
            </a:bodyPr>
            <a:lstStyle/>
            <a:p>
              <a:r>
                <a:rPr lang="en-US" altLang="zh-CN" sz="1800" b="1" dirty="0">
                  <a:solidFill>
                    <a:srgbClr val="FFA005"/>
                  </a:solidFill>
                  <a:latin typeface="微软雅黑" panose="020B0503020204020204" pitchFamily="34" charset="-122"/>
                  <a:ea typeface="微软雅黑" panose="020B0503020204020204" pitchFamily="34" charset="-122"/>
                </a:rPr>
                <a:t>05</a:t>
              </a:r>
              <a:endParaRPr lang="zh-CN" altLang="en-US" sz="1800" dirty="0">
                <a:solidFill>
                  <a:srgbClr val="FFA005"/>
                </a:solidFill>
              </a:endParaRPr>
            </a:p>
          </p:txBody>
        </p:sp>
      </p:grpSp>
      <p:sp>
        <p:nvSpPr>
          <p:cNvPr id="17" name="梯形 16"/>
          <p:cNvSpPr/>
          <p:nvPr/>
        </p:nvSpPr>
        <p:spPr>
          <a:xfrm>
            <a:off x="3429100" y="1233058"/>
            <a:ext cx="2226107" cy="340836"/>
          </a:xfrm>
          <a:prstGeom prst="trapezoid">
            <a:avLst>
              <a:gd name="adj" fmla="val 3145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35" name="矩形 34"/>
          <p:cNvSpPr/>
          <p:nvPr/>
        </p:nvSpPr>
        <p:spPr>
          <a:xfrm>
            <a:off x="3412696" y="1361801"/>
            <a:ext cx="2258914"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了解近视前的十大征兆</a:t>
            </a:r>
          </a:p>
        </p:txBody>
      </p:sp>
      <p:sp>
        <p:nvSpPr>
          <p:cNvPr id="18" name="梯形 17"/>
          <p:cNvSpPr/>
          <p:nvPr/>
        </p:nvSpPr>
        <p:spPr>
          <a:xfrm>
            <a:off x="706729" y="1242583"/>
            <a:ext cx="2224800" cy="340836"/>
          </a:xfrm>
          <a:prstGeom prst="trapezoid">
            <a:avLst>
              <a:gd name="adj" fmla="val 31457"/>
            </a:avLst>
          </a:prstGeom>
          <a:solidFill>
            <a:srgbClr val="00462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grpSp>
        <p:nvGrpSpPr>
          <p:cNvPr id="19" name="组合 18"/>
          <p:cNvGrpSpPr/>
          <p:nvPr/>
        </p:nvGrpSpPr>
        <p:grpSpPr>
          <a:xfrm>
            <a:off x="1523854" y="923651"/>
            <a:ext cx="590550" cy="590550"/>
            <a:chOff x="7219950" y="1076325"/>
            <a:chExt cx="590550" cy="590550"/>
          </a:xfrm>
        </p:grpSpPr>
        <p:sp>
          <p:nvSpPr>
            <p:cNvPr id="20" name="椭圆 1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TextBox 53"/>
            <p:cNvSpPr txBox="1"/>
            <p:nvPr/>
          </p:nvSpPr>
          <p:spPr>
            <a:xfrm>
              <a:off x="7286625" y="1095375"/>
              <a:ext cx="470000" cy="369332"/>
            </a:xfrm>
            <a:prstGeom prst="rect">
              <a:avLst/>
            </a:prstGeom>
            <a:noFill/>
          </p:spPr>
          <p:txBody>
            <a:bodyPr wrap="none" rtlCol="0">
              <a:spAutoFit/>
            </a:bodyPr>
            <a:lstStyle/>
            <a:p>
              <a:r>
                <a:rPr lang="en-US" altLang="zh-CN" sz="1800" b="1" dirty="0">
                  <a:solidFill>
                    <a:srgbClr val="00B050"/>
                  </a:solidFill>
                  <a:latin typeface="微软雅黑" panose="020B0503020204020204" pitchFamily="34" charset="-122"/>
                  <a:ea typeface="微软雅黑" panose="020B0503020204020204" pitchFamily="34" charset="-122"/>
                </a:rPr>
                <a:t>04</a:t>
              </a:r>
              <a:endParaRPr lang="zh-CN" altLang="en-US" sz="1800" dirty="0">
                <a:solidFill>
                  <a:srgbClr val="00B050"/>
                </a:solidFill>
              </a:endParaRPr>
            </a:p>
          </p:txBody>
        </p:sp>
      </p:grpSp>
      <p:sp>
        <p:nvSpPr>
          <p:cNvPr id="22" name="矩形 21"/>
          <p:cNvSpPr/>
          <p:nvPr/>
        </p:nvSpPr>
        <p:spPr>
          <a:xfrm>
            <a:off x="688729" y="1361802"/>
            <a:ext cx="2260800"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3" name="TextBox 25"/>
          <p:cNvSpPr txBox="1"/>
          <p:nvPr/>
        </p:nvSpPr>
        <p:spPr>
          <a:xfrm>
            <a:off x="3465562" y="1712163"/>
            <a:ext cx="2183918" cy="2293320"/>
          </a:xfrm>
          <a:prstGeom prst="rect">
            <a:avLst/>
          </a:prstGeom>
          <a:noFill/>
        </p:spPr>
        <p:txBody>
          <a:bodyPr wrap="square" lIns="68580" tIns="34290" rIns="68580" bIns="34290" rtlCol="0">
            <a:spAutoFit/>
          </a:bodyPr>
          <a:lstStyle>
            <a:defPPr>
              <a:defRPr lang="zh-CN"/>
            </a:defPPr>
            <a:lvl1pPr>
              <a:lnSpc>
                <a:spcPct val="150000"/>
              </a:lnSpc>
              <a:defRPr sz="1400">
                <a:latin typeface="微软雅黑" panose="020B0503020204020204" pitchFamily="34" charset="-122"/>
                <a:ea typeface="微软雅黑" panose="020B0503020204020204" pitchFamily="34" charset="-122"/>
              </a:defRPr>
            </a:lvl1pPr>
          </a:lstStyle>
          <a:p>
            <a:r>
              <a:rPr lang="zh-CN" altLang="en-US" dirty="0"/>
              <a:t>远处目标看不清楚，见了熟人也不打招呼。考试时会抄错题，暗处行动时可被东西绊倒或碰伤，还有的变现为学习成绩下降，常须借被人的笔记来抄写等等。</a:t>
            </a:r>
          </a:p>
        </p:txBody>
      </p:sp>
      <p:sp>
        <p:nvSpPr>
          <p:cNvPr id="25" name="梯形 24"/>
          <p:cNvSpPr/>
          <p:nvPr/>
        </p:nvSpPr>
        <p:spPr>
          <a:xfrm flipV="1">
            <a:off x="821929" y="1237822"/>
            <a:ext cx="1994400" cy="377353"/>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6" name="TextBox 22"/>
          <p:cNvSpPr txBox="1"/>
          <p:nvPr/>
        </p:nvSpPr>
        <p:spPr>
          <a:xfrm>
            <a:off x="1058328" y="1240677"/>
            <a:ext cx="1521602"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歪 头</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7" name="TextBox 23"/>
          <p:cNvSpPr txBox="1"/>
          <p:nvPr/>
        </p:nvSpPr>
        <p:spPr>
          <a:xfrm>
            <a:off x="806267" y="1712163"/>
            <a:ext cx="2143262" cy="1442318"/>
          </a:xfrm>
          <a:prstGeom prst="rect">
            <a:avLst/>
          </a:prstGeom>
          <a:noFill/>
        </p:spPr>
        <p:txBody>
          <a:bodyPr wrap="square" lIns="68580" tIns="34290" rIns="68580" bIns="34290"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常发生的是歪头看电视，也是由于在歪头时，可以减少部分弥散光线的干扰和影响，有利于儿童甚至会养成歪头的习惯。</a:t>
            </a:r>
          </a:p>
        </p:txBody>
      </p:sp>
      <p:sp>
        <p:nvSpPr>
          <p:cNvPr id="28" name="梯形 27"/>
          <p:cNvSpPr/>
          <p:nvPr/>
        </p:nvSpPr>
        <p:spPr>
          <a:xfrm flipV="1">
            <a:off x="3544773" y="1228296"/>
            <a:ext cx="1994761" cy="377353"/>
          </a:xfrm>
          <a:prstGeom prst="trapezoid">
            <a:avLst/>
          </a:prstGeom>
          <a:solidFill>
            <a:srgbClr val="FFA00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9" name="TextBox 24"/>
          <p:cNvSpPr txBox="1"/>
          <p:nvPr/>
        </p:nvSpPr>
        <p:spPr>
          <a:xfrm>
            <a:off x="3647190" y="1233563"/>
            <a:ext cx="1789927"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出 错</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2" name="梯形 31"/>
          <p:cNvSpPr/>
          <p:nvPr/>
        </p:nvSpPr>
        <p:spPr>
          <a:xfrm>
            <a:off x="6152264" y="1242583"/>
            <a:ext cx="2224800" cy="340836"/>
          </a:xfrm>
          <a:prstGeom prst="trapezoid">
            <a:avLst>
              <a:gd name="adj" fmla="val 31457"/>
            </a:avLst>
          </a:prstGeom>
          <a:solidFill>
            <a:srgbClr val="00462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grpSp>
        <p:nvGrpSpPr>
          <p:cNvPr id="33" name="组合 32"/>
          <p:cNvGrpSpPr/>
          <p:nvPr/>
        </p:nvGrpSpPr>
        <p:grpSpPr>
          <a:xfrm>
            <a:off x="6969902" y="923651"/>
            <a:ext cx="590550" cy="590550"/>
            <a:chOff x="7219950" y="1076325"/>
            <a:chExt cx="590550" cy="590550"/>
          </a:xfrm>
        </p:grpSpPr>
        <p:sp>
          <p:nvSpPr>
            <p:cNvPr id="34" name="椭圆 33"/>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TextBox 53"/>
            <p:cNvSpPr txBox="1"/>
            <p:nvPr/>
          </p:nvSpPr>
          <p:spPr>
            <a:xfrm>
              <a:off x="7286625" y="1095375"/>
              <a:ext cx="470000" cy="369332"/>
            </a:xfrm>
            <a:prstGeom prst="rect">
              <a:avLst/>
            </a:prstGeom>
            <a:noFill/>
          </p:spPr>
          <p:txBody>
            <a:bodyPr wrap="none" rtlCol="0">
              <a:spAutoFit/>
            </a:bodyPr>
            <a:lstStyle/>
            <a:p>
              <a:r>
                <a:rPr lang="en-US" altLang="zh-CN" sz="1800" b="1" dirty="0">
                  <a:solidFill>
                    <a:srgbClr val="7030A0"/>
                  </a:solidFill>
                  <a:latin typeface="微软雅黑" panose="020B0503020204020204" pitchFamily="34" charset="-122"/>
                  <a:ea typeface="微软雅黑" panose="020B0503020204020204" pitchFamily="34" charset="-122"/>
                </a:rPr>
                <a:t>06</a:t>
              </a:r>
              <a:endParaRPr lang="zh-CN" altLang="en-US" sz="1800" dirty="0">
                <a:solidFill>
                  <a:srgbClr val="7030A0"/>
                </a:solidFill>
              </a:endParaRPr>
            </a:p>
          </p:txBody>
        </p:sp>
      </p:grpSp>
      <p:sp>
        <p:nvSpPr>
          <p:cNvPr id="38" name="矩形 37"/>
          <p:cNvSpPr/>
          <p:nvPr/>
        </p:nvSpPr>
        <p:spPr>
          <a:xfrm>
            <a:off x="6134264" y="1361802"/>
            <a:ext cx="2260800"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39" name="梯形 38"/>
          <p:cNvSpPr/>
          <p:nvPr/>
        </p:nvSpPr>
        <p:spPr>
          <a:xfrm flipV="1">
            <a:off x="6267464" y="1237822"/>
            <a:ext cx="1994400" cy="377353"/>
          </a:xfrm>
          <a:prstGeom prst="trapezoi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40" name="TextBox 22"/>
          <p:cNvSpPr txBox="1"/>
          <p:nvPr/>
        </p:nvSpPr>
        <p:spPr>
          <a:xfrm>
            <a:off x="6504376" y="1240677"/>
            <a:ext cx="1521602"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凑 近</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1" name="TextBox 23"/>
          <p:cNvSpPr txBox="1"/>
          <p:nvPr/>
        </p:nvSpPr>
        <p:spPr>
          <a:xfrm>
            <a:off x="6199150" y="1712163"/>
            <a:ext cx="2143262" cy="1038746"/>
          </a:xfrm>
          <a:prstGeom prst="rect">
            <a:avLst/>
          </a:prstGeom>
          <a:noFill/>
        </p:spPr>
        <p:txBody>
          <a:bodyPr wrap="square" lIns="68580" tIns="34290" rIns="68580" bIns="34290"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常常表现在看电视时往近处凑，尽量靠近电视机，看书写字时，趴得很近。</a:t>
            </a:r>
          </a:p>
        </p:txBody>
      </p:sp>
      <p:pic>
        <p:nvPicPr>
          <p:cNvPr id="2" name="图片 1"/>
          <p:cNvPicPr>
            <a:picLocks noChangeAspect="1"/>
          </p:cNvPicPr>
          <p:nvPr/>
        </p:nvPicPr>
        <p:blipFill>
          <a:blip r:embed="rId3"/>
          <a:stretch>
            <a:fillRect/>
          </a:stretch>
        </p:blipFill>
        <p:spPr>
          <a:xfrm>
            <a:off x="1058328" y="3154481"/>
            <a:ext cx="1386364" cy="129426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211" y="2926311"/>
            <a:ext cx="2170906" cy="14849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2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2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50"/>
                                            <p:tgtEl>
                                              <p:spTgt spid="1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1500"/>
                                            <p:tgtEl>
                                              <p:spTgt spid="27"/>
                                            </p:tgtEl>
                                          </p:cBhvr>
                                        </p:animEffect>
                                      </p:childTnLst>
                                    </p:cTn>
                                  </p:par>
                                </p:childTnLst>
                              </p:cTn>
                            </p:par>
                            <p:par>
                              <p:cTn id="31" fill="hold">
                                <p:stCondLst>
                                  <p:cond delay="5000"/>
                                </p:stCondLst>
                                <p:childTnLst>
                                  <p:par>
                                    <p:cTn id="32" presetID="14" presetClass="entr" presetSubtype="1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par>
                              <p:cTn id="35" fill="hold">
                                <p:stCondLst>
                                  <p:cond delay="5500"/>
                                </p:stCondLst>
                                <p:childTnLst>
                                  <p:par>
                                    <p:cTn id="36" presetID="2" presetClass="entr" presetSubtype="4" fill="hold" grpId="0" nodeType="afterEffect" p14:presetBounceEnd="52000">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14:bounceEnd="52000">
                                          <p:cBhvr additive="base">
                                            <p:cTn id="38" dur="10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39" dur="1000" fill="hold"/>
                                            <p:tgtEl>
                                              <p:spTgt spid="35"/>
                                            </p:tgtEl>
                                            <p:attrNameLst>
                                              <p:attrName>ppt_y</p:attrName>
                                            </p:attrNameLst>
                                          </p:cBhvr>
                                          <p:tavLst>
                                            <p:tav tm="0">
                                              <p:val>
                                                <p:strVal val="1+#ppt_h/2"/>
                                              </p:val>
                                            </p:tav>
                                            <p:tav tm="100000">
                                              <p:val>
                                                <p:strVal val="#ppt_y"/>
                                              </p:val>
                                            </p:tav>
                                          </p:tavLst>
                                        </p:anim>
                                      </p:childTnLst>
                                    </p:cTn>
                                  </p:par>
                                </p:childTnLst>
                              </p:cTn>
                            </p:par>
                            <p:par>
                              <p:cTn id="40" fill="hold">
                                <p:stCondLst>
                                  <p:cond delay="6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250"/>
                                            <p:tgtEl>
                                              <p:spTgt spid="17"/>
                                            </p:tgtEl>
                                          </p:cBhvr>
                                        </p:animEffect>
                                      </p:childTnLst>
                                    </p:cTn>
                                  </p:par>
                                </p:childTnLst>
                              </p:cTn>
                            </p:par>
                            <p:par>
                              <p:cTn id="44" fill="hold">
                                <p:stCondLst>
                                  <p:cond delay="70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7500"/>
                                </p:stCondLst>
                                <p:childTnLst>
                                  <p:par>
                                    <p:cTn id="49" presetID="42"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9000"/>
                                </p:stCondLst>
                                <p:childTnLst>
                                  <p:par>
                                    <p:cTn id="59" presetID="22" presetClass="entr" presetSubtype="1"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1500"/>
                                            <p:tgtEl>
                                              <p:spTgt spid="23"/>
                                            </p:tgtEl>
                                          </p:cBhvr>
                                        </p:animEffect>
                                      </p:childTnLst>
                                    </p:cTn>
                                  </p:par>
                                </p:childTnLst>
                              </p:cTn>
                            </p:par>
                            <p:par>
                              <p:cTn id="62" fill="hold">
                                <p:stCondLst>
                                  <p:cond delay="10500"/>
                                </p:stCondLst>
                                <p:childTnLst>
                                  <p:par>
                                    <p:cTn id="63" presetID="2" presetClass="entr" presetSubtype="4" fill="hold" grpId="0" nodeType="afterEffect" p14:presetBounceEnd="52000">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14:bounceEnd="52000">
                                          <p:cBhvr additive="base">
                                            <p:cTn id="65" dur="10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66" dur="1000" fill="hold"/>
                                            <p:tgtEl>
                                              <p:spTgt spid="38"/>
                                            </p:tgtEl>
                                            <p:attrNameLst>
                                              <p:attrName>ppt_y</p:attrName>
                                            </p:attrNameLst>
                                          </p:cBhvr>
                                          <p:tavLst>
                                            <p:tav tm="0">
                                              <p:val>
                                                <p:strVal val="1+#ppt_h/2"/>
                                              </p:val>
                                            </p:tav>
                                            <p:tav tm="100000">
                                              <p:val>
                                                <p:strVal val="#ppt_y"/>
                                              </p:val>
                                            </p:tav>
                                          </p:tavLst>
                                        </p:anim>
                                      </p:childTnLst>
                                    </p:cTn>
                                  </p:par>
                                </p:childTnLst>
                              </p:cTn>
                            </p:par>
                            <p:par>
                              <p:cTn id="67" fill="hold">
                                <p:stCondLst>
                                  <p:cond delay="11500"/>
                                </p:stCondLst>
                                <p:childTnLst>
                                  <p:par>
                                    <p:cTn id="68" presetID="22" presetClass="entr" presetSubtype="4"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250"/>
                                            <p:tgtEl>
                                              <p:spTgt spid="32"/>
                                            </p:tgtEl>
                                          </p:cBhvr>
                                        </p:animEffect>
                                      </p:childTnLst>
                                    </p:cTn>
                                  </p:par>
                                </p:childTnLst>
                              </p:cTn>
                            </p:par>
                            <p:par>
                              <p:cTn id="71" fill="hold">
                                <p:stCondLst>
                                  <p:cond delay="12000"/>
                                </p:stCondLst>
                                <p:childTnLst>
                                  <p:par>
                                    <p:cTn id="72" presetID="22" presetClass="entr" presetSubtype="1"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up)">
                                          <p:cBhvr>
                                            <p:cTn id="74" dur="500"/>
                                            <p:tgtEl>
                                              <p:spTgt spid="39"/>
                                            </p:tgtEl>
                                          </p:cBhvr>
                                        </p:animEffect>
                                      </p:childTnLst>
                                    </p:cTn>
                                  </p:par>
                                </p:childTnLst>
                              </p:cTn>
                            </p:par>
                            <p:par>
                              <p:cTn id="75" fill="hold">
                                <p:stCondLst>
                                  <p:cond delay="1250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par>
                              <p:cTn id="81" fill="hold">
                                <p:stCondLst>
                                  <p:cond delay="13500"/>
                                </p:stCondLst>
                                <p:childTnLst>
                                  <p:par>
                                    <p:cTn id="82" presetID="22" presetClass="entr" presetSubtype="8"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4000"/>
                                </p:stCondLst>
                                <p:childTnLst>
                                  <p:par>
                                    <p:cTn id="86" presetID="22" presetClass="entr" presetSubtype="1"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up)">
                                          <p:cBhvr>
                                            <p:cTn id="88" dur="1500"/>
                                            <p:tgtEl>
                                              <p:spTgt spid="41"/>
                                            </p:tgtEl>
                                          </p:cBhvr>
                                        </p:animEffect>
                                      </p:childTnLst>
                                    </p:cTn>
                                  </p:par>
                                </p:childTnLst>
                              </p:cTn>
                            </p:par>
                            <p:par>
                              <p:cTn id="89" fill="hold">
                                <p:stCondLst>
                                  <p:cond delay="15500"/>
                                </p:stCondLst>
                                <p:childTnLst>
                                  <p:par>
                                    <p:cTn id="90" presetID="14" presetClass="entr" presetSubtype="10"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randombar(horizontal)">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5" grpId="0" animBg="1"/>
          <p:bldP spid="18" grpId="0" animBg="1"/>
          <p:bldP spid="22" grpId="0" animBg="1"/>
          <p:bldP spid="23" grpId="0"/>
          <p:bldP spid="25" grpId="0" animBg="1"/>
          <p:bldP spid="26" grpId="0"/>
          <p:bldP spid="27" grpId="0"/>
          <p:bldP spid="28" grpId="0" animBg="1"/>
          <p:bldP spid="29" grpId="0"/>
          <p:bldP spid="32" grpId="0" animBg="1"/>
          <p:bldP spid="38" grpId="0" animBg="1"/>
          <p:bldP spid="39" grpId="0" animBg="1"/>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50"/>
                                            <p:tgtEl>
                                              <p:spTgt spid="1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1500"/>
                                            <p:tgtEl>
                                              <p:spTgt spid="27"/>
                                            </p:tgtEl>
                                          </p:cBhvr>
                                        </p:animEffect>
                                      </p:childTnLst>
                                    </p:cTn>
                                  </p:par>
                                </p:childTnLst>
                              </p:cTn>
                            </p:par>
                            <p:par>
                              <p:cTn id="31" fill="hold">
                                <p:stCondLst>
                                  <p:cond delay="5000"/>
                                </p:stCondLst>
                                <p:childTnLst>
                                  <p:par>
                                    <p:cTn id="32" presetID="14" presetClass="entr" presetSubtype="1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par>
                              <p:cTn id="35" fill="hold">
                                <p:stCondLst>
                                  <p:cond delay="5500"/>
                                </p:stCondLst>
                                <p:childTnLst>
                                  <p:par>
                                    <p:cTn id="36" presetID="2" presetClass="entr" presetSubtype="4"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1000" fill="hold"/>
                                            <p:tgtEl>
                                              <p:spTgt spid="35"/>
                                            </p:tgtEl>
                                            <p:attrNameLst>
                                              <p:attrName>ppt_x</p:attrName>
                                            </p:attrNameLst>
                                          </p:cBhvr>
                                          <p:tavLst>
                                            <p:tav tm="0">
                                              <p:val>
                                                <p:strVal val="#ppt_x"/>
                                              </p:val>
                                            </p:tav>
                                            <p:tav tm="100000">
                                              <p:val>
                                                <p:strVal val="#ppt_x"/>
                                              </p:val>
                                            </p:tav>
                                          </p:tavLst>
                                        </p:anim>
                                        <p:anim calcmode="lin" valueType="num">
                                          <p:cBhvr additive="base">
                                            <p:cTn id="39" dur="1000" fill="hold"/>
                                            <p:tgtEl>
                                              <p:spTgt spid="35"/>
                                            </p:tgtEl>
                                            <p:attrNameLst>
                                              <p:attrName>ppt_y</p:attrName>
                                            </p:attrNameLst>
                                          </p:cBhvr>
                                          <p:tavLst>
                                            <p:tav tm="0">
                                              <p:val>
                                                <p:strVal val="1+#ppt_h/2"/>
                                              </p:val>
                                            </p:tav>
                                            <p:tav tm="100000">
                                              <p:val>
                                                <p:strVal val="#ppt_y"/>
                                              </p:val>
                                            </p:tav>
                                          </p:tavLst>
                                        </p:anim>
                                      </p:childTnLst>
                                    </p:cTn>
                                  </p:par>
                                </p:childTnLst>
                              </p:cTn>
                            </p:par>
                            <p:par>
                              <p:cTn id="40" fill="hold">
                                <p:stCondLst>
                                  <p:cond delay="6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250"/>
                                            <p:tgtEl>
                                              <p:spTgt spid="17"/>
                                            </p:tgtEl>
                                          </p:cBhvr>
                                        </p:animEffect>
                                      </p:childTnLst>
                                    </p:cTn>
                                  </p:par>
                                </p:childTnLst>
                              </p:cTn>
                            </p:par>
                            <p:par>
                              <p:cTn id="44" fill="hold">
                                <p:stCondLst>
                                  <p:cond delay="70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7500"/>
                                </p:stCondLst>
                                <p:childTnLst>
                                  <p:par>
                                    <p:cTn id="49" presetID="42"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9000"/>
                                </p:stCondLst>
                                <p:childTnLst>
                                  <p:par>
                                    <p:cTn id="59" presetID="22" presetClass="entr" presetSubtype="1"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1500"/>
                                            <p:tgtEl>
                                              <p:spTgt spid="23"/>
                                            </p:tgtEl>
                                          </p:cBhvr>
                                        </p:animEffect>
                                      </p:childTnLst>
                                    </p:cTn>
                                  </p:par>
                                </p:childTnLst>
                              </p:cTn>
                            </p:par>
                            <p:par>
                              <p:cTn id="62" fill="hold">
                                <p:stCondLst>
                                  <p:cond delay="10500"/>
                                </p:stCondLst>
                                <p:childTnLst>
                                  <p:par>
                                    <p:cTn id="63" presetID="2" presetClass="entr" presetSubtype="4"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1000" fill="hold"/>
                                            <p:tgtEl>
                                              <p:spTgt spid="38"/>
                                            </p:tgtEl>
                                            <p:attrNameLst>
                                              <p:attrName>ppt_x</p:attrName>
                                            </p:attrNameLst>
                                          </p:cBhvr>
                                          <p:tavLst>
                                            <p:tav tm="0">
                                              <p:val>
                                                <p:strVal val="#ppt_x"/>
                                              </p:val>
                                            </p:tav>
                                            <p:tav tm="100000">
                                              <p:val>
                                                <p:strVal val="#ppt_x"/>
                                              </p:val>
                                            </p:tav>
                                          </p:tavLst>
                                        </p:anim>
                                        <p:anim calcmode="lin" valueType="num">
                                          <p:cBhvr additive="base">
                                            <p:cTn id="66" dur="1000" fill="hold"/>
                                            <p:tgtEl>
                                              <p:spTgt spid="38"/>
                                            </p:tgtEl>
                                            <p:attrNameLst>
                                              <p:attrName>ppt_y</p:attrName>
                                            </p:attrNameLst>
                                          </p:cBhvr>
                                          <p:tavLst>
                                            <p:tav tm="0">
                                              <p:val>
                                                <p:strVal val="1+#ppt_h/2"/>
                                              </p:val>
                                            </p:tav>
                                            <p:tav tm="100000">
                                              <p:val>
                                                <p:strVal val="#ppt_y"/>
                                              </p:val>
                                            </p:tav>
                                          </p:tavLst>
                                        </p:anim>
                                      </p:childTnLst>
                                    </p:cTn>
                                  </p:par>
                                </p:childTnLst>
                              </p:cTn>
                            </p:par>
                            <p:par>
                              <p:cTn id="67" fill="hold">
                                <p:stCondLst>
                                  <p:cond delay="11500"/>
                                </p:stCondLst>
                                <p:childTnLst>
                                  <p:par>
                                    <p:cTn id="68" presetID="22" presetClass="entr" presetSubtype="4"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250"/>
                                            <p:tgtEl>
                                              <p:spTgt spid="32"/>
                                            </p:tgtEl>
                                          </p:cBhvr>
                                        </p:animEffect>
                                      </p:childTnLst>
                                    </p:cTn>
                                  </p:par>
                                </p:childTnLst>
                              </p:cTn>
                            </p:par>
                            <p:par>
                              <p:cTn id="71" fill="hold">
                                <p:stCondLst>
                                  <p:cond delay="12000"/>
                                </p:stCondLst>
                                <p:childTnLst>
                                  <p:par>
                                    <p:cTn id="72" presetID="22" presetClass="entr" presetSubtype="1"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up)">
                                          <p:cBhvr>
                                            <p:cTn id="74" dur="500"/>
                                            <p:tgtEl>
                                              <p:spTgt spid="39"/>
                                            </p:tgtEl>
                                          </p:cBhvr>
                                        </p:animEffect>
                                      </p:childTnLst>
                                    </p:cTn>
                                  </p:par>
                                </p:childTnLst>
                              </p:cTn>
                            </p:par>
                            <p:par>
                              <p:cTn id="75" fill="hold">
                                <p:stCondLst>
                                  <p:cond delay="1250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par>
                              <p:cTn id="81" fill="hold">
                                <p:stCondLst>
                                  <p:cond delay="13500"/>
                                </p:stCondLst>
                                <p:childTnLst>
                                  <p:par>
                                    <p:cTn id="82" presetID="22" presetClass="entr" presetSubtype="8"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4000"/>
                                </p:stCondLst>
                                <p:childTnLst>
                                  <p:par>
                                    <p:cTn id="86" presetID="22" presetClass="entr" presetSubtype="1"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up)">
                                          <p:cBhvr>
                                            <p:cTn id="88" dur="1500"/>
                                            <p:tgtEl>
                                              <p:spTgt spid="41"/>
                                            </p:tgtEl>
                                          </p:cBhvr>
                                        </p:animEffect>
                                      </p:childTnLst>
                                    </p:cTn>
                                  </p:par>
                                </p:childTnLst>
                              </p:cTn>
                            </p:par>
                            <p:par>
                              <p:cTn id="89" fill="hold">
                                <p:stCondLst>
                                  <p:cond delay="15500"/>
                                </p:stCondLst>
                                <p:childTnLst>
                                  <p:par>
                                    <p:cTn id="90" presetID="14" presetClass="entr" presetSubtype="10"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randombar(horizontal)">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5" grpId="0" animBg="1"/>
          <p:bldP spid="18" grpId="0" animBg="1"/>
          <p:bldP spid="22" grpId="0" animBg="1"/>
          <p:bldP spid="23" grpId="0"/>
          <p:bldP spid="25" grpId="0" animBg="1"/>
          <p:bldP spid="26" grpId="0"/>
          <p:bldP spid="27" grpId="0"/>
          <p:bldP spid="28" grpId="0" animBg="1"/>
          <p:bldP spid="29" grpId="0"/>
          <p:bldP spid="32" grpId="0" animBg="1"/>
          <p:bldP spid="38" grpId="0" animBg="1"/>
          <p:bldP spid="39" grpId="0" animBg="1"/>
          <p:bldP spid="40" grpId="0"/>
          <p:bldP spid="4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62403" y="923651"/>
            <a:ext cx="590550" cy="590550"/>
            <a:chOff x="7219950" y="1076325"/>
            <a:chExt cx="590550" cy="590550"/>
          </a:xfrm>
        </p:grpSpPr>
        <p:sp>
          <p:nvSpPr>
            <p:cNvPr id="10" name="椭圆 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TextBox 50"/>
            <p:cNvSpPr txBox="1"/>
            <p:nvPr/>
          </p:nvSpPr>
          <p:spPr>
            <a:xfrm>
              <a:off x="7286625" y="1095375"/>
              <a:ext cx="470000" cy="369332"/>
            </a:xfrm>
            <a:prstGeom prst="rect">
              <a:avLst/>
            </a:prstGeom>
            <a:noFill/>
          </p:spPr>
          <p:txBody>
            <a:bodyPr wrap="none" rtlCol="0">
              <a:spAutoFit/>
            </a:bodyPr>
            <a:lstStyle/>
            <a:p>
              <a:r>
                <a:rPr lang="en-US" altLang="zh-CN" sz="1800" b="1" dirty="0">
                  <a:solidFill>
                    <a:srgbClr val="00B0F0"/>
                  </a:solidFill>
                  <a:latin typeface="微软雅黑" panose="020B0503020204020204" pitchFamily="34" charset="-122"/>
                  <a:ea typeface="微软雅黑" panose="020B0503020204020204" pitchFamily="34" charset="-122"/>
                </a:rPr>
                <a:t>08</a:t>
              </a:r>
            </a:p>
          </p:txBody>
        </p:sp>
      </p:grpSp>
      <p:sp>
        <p:nvSpPr>
          <p:cNvPr id="17" name="梯形 16"/>
          <p:cNvSpPr/>
          <p:nvPr/>
        </p:nvSpPr>
        <p:spPr>
          <a:xfrm>
            <a:off x="2731478" y="1233058"/>
            <a:ext cx="1652400" cy="340836"/>
          </a:xfrm>
          <a:prstGeom prst="trapezoid">
            <a:avLst>
              <a:gd name="adj" fmla="val 31457"/>
            </a:avLst>
          </a:prstGeom>
          <a:solidFill>
            <a:srgbClr val="0058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35" name="矩形 34"/>
          <p:cNvSpPr/>
          <p:nvPr/>
        </p:nvSpPr>
        <p:spPr>
          <a:xfrm>
            <a:off x="2657678" y="1361801"/>
            <a:ext cx="1800000"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了解近视前的十大征兆</a:t>
            </a:r>
          </a:p>
        </p:txBody>
      </p:sp>
      <p:sp>
        <p:nvSpPr>
          <p:cNvPr id="18" name="梯形 17"/>
          <p:cNvSpPr/>
          <p:nvPr/>
        </p:nvSpPr>
        <p:spPr>
          <a:xfrm>
            <a:off x="763404" y="1242583"/>
            <a:ext cx="1650651" cy="340836"/>
          </a:xfrm>
          <a:prstGeom prst="trapezoid">
            <a:avLst>
              <a:gd name="adj" fmla="val 31457"/>
            </a:avLst>
          </a:prstGeom>
          <a:solidFill>
            <a:srgbClr val="00703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grpSp>
        <p:nvGrpSpPr>
          <p:cNvPr id="19" name="组合 18"/>
          <p:cNvGrpSpPr/>
          <p:nvPr/>
        </p:nvGrpSpPr>
        <p:grpSpPr>
          <a:xfrm>
            <a:off x="1293454" y="923651"/>
            <a:ext cx="590550" cy="590550"/>
            <a:chOff x="7219950" y="1076325"/>
            <a:chExt cx="590550" cy="590550"/>
          </a:xfrm>
        </p:grpSpPr>
        <p:sp>
          <p:nvSpPr>
            <p:cNvPr id="20" name="椭圆 1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TextBox 53"/>
            <p:cNvSpPr txBox="1"/>
            <p:nvPr/>
          </p:nvSpPr>
          <p:spPr>
            <a:xfrm>
              <a:off x="7286625" y="1095375"/>
              <a:ext cx="470000" cy="369332"/>
            </a:xfrm>
            <a:prstGeom prst="rect">
              <a:avLst/>
            </a:prstGeom>
            <a:noFill/>
          </p:spPr>
          <p:txBody>
            <a:bodyPr wrap="none" rtlCol="0">
              <a:spAutoFit/>
            </a:bodyPr>
            <a:lstStyle/>
            <a:p>
              <a:r>
                <a:rPr lang="en-US" altLang="zh-CN" sz="1800" b="1" dirty="0">
                  <a:solidFill>
                    <a:srgbClr val="4EB300"/>
                  </a:solidFill>
                  <a:latin typeface="微软雅黑" panose="020B0503020204020204" pitchFamily="34" charset="-122"/>
                  <a:ea typeface="微软雅黑" panose="020B0503020204020204" pitchFamily="34" charset="-122"/>
                </a:rPr>
                <a:t>07</a:t>
              </a:r>
              <a:endParaRPr lang="zh-CN" altLang="en-US" sz="1800" dirty="0">
                <a:solidFill>
                  <a:srgbClr val="4EB300"/>
                </a:solidFill>
              </a:endParaRPr>
            </a:p>
          </p:txBody>
        </p:sp>
      </p:grpSp>
      <p:sp>
        <p:nvSpPr>
          <p:cNvPr id="22" name="矩形 21"/>
          <p:cNvSpPr/>
          <p:nvPr/>
        </p:nvSpPr>
        <p:spPr>
          <a:xfrm>
            <a:off x="694202" y="1361802"/>
            <a:ext cx="1800000"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3" name="TextBox 25"/>
          <p:cNvSpPr txBox="1"/>
          <p:nvPr/>
        </p:nvSpPr>
        <p:spPr>
          <a:xfrm>
            <a:off x="2712987" y="1712163"/>
            <a:ext cx="1702181" cy="2293320"/>
          </a:xfrm>
          <a:prstGeom prst="rect">
            <a:avLst/>
          </a:prstGeom>
          <a:noFill/>
        </p:spPr>
        <p:txBody>
          <a:bodyPr wrap="square" lIns="68580" tIns="34290" rIns="68580" bIns="34290" rtlCol="0">
            <a:spAutoFit/>
          </a:bodyPr>
          <a:lstStyle>
            <a:defPPr>
              <a:defRPr lang="zh-CN"/>
            </a:defPPr>
            <a:lvl1pPr>
              <a:lnSpc>
                <a:spcPct val="150000"/>
              </a:lnSpc>
              <a:defRPr sz="1400">
                <a:latin typeface="微软雅黑" panose="020B0503020204020204" pitchFamily="34" charset="-122"/>
                <a:ea typeface="微软雅黑" panose="020B0503020204020204" pitchFamily="34" charset="-122"/>
              </a:defRPr>
            </a:lvl1pPr>
          </a:lstStyle>
          <a:p>
            <a:r>
              <a:rPr lang="zh-CN" altLang="en-US" dirty="0"/>
              <a:t>部分近视儿童合并发生外斜视，一只眼看前方时，另一只眼偏向外面。所以，发现斜眼时一定要及时去医院检查视力。</a:t>
            </a:r>
          </a:p>
        </p:txBody>
      </p:sp>
      <p:sp>
        <p:nvSpPr>
          <p:cNvPr id="25" name="梯形 24"/>
          <p:cNvSpPr/>
          <p:nvPr/>
        </p:nvSpPr>
        <p:spPr>
          <a:xfrm flipV="1">
            <a:off x="875771" y="1237821"/>
            <a:ext cx="1425917" cy="377353"/>
          </a:xfrm>
          <a:prstGeom prst="trapezoid">
            <a:avLst/>
          </a:prstGeom>
          <a:solidFill>
            <a:srgbClr val="4EB3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6" name="TextBox 22"/>
          <p:cNvSpPr txBox="1"/>
          <p:nvPr/>
        </p:nvSpPr>
        <p:spPr>
          <a:xfrm>
            <a:off x="954555" y="1240677"/>
            <a:ext cx="1268348"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扳 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7" name="TextBox 23"/>
          <p:cNvSpPr txBox="1"/>
          <p:nvPr/>
        </p:nvSpPr>
        <p:spPr>
          <a:xfrm>
            <a:off x="724863" y="1712163"/>
            <a:ext cx="1738679" cy="2008242"/>
          </a:xfrm>
          <a:prstGeom prst="rect">
            <a:avLst/>
          </a:prstGeom>
          <a:noFill/>
        </p:spPr>
        <p:txBody>
          <a:bodyPr wrap="square" lIns="68580" tIns="34290" rIns="68580" bIns="34290"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少数儿童在看不清楚远处目标时，常用手在外眼角，用力的将眼角皮向外扳扯，达到同歪头眯眼一样的效果。</a:t>
            </a:r>
          </a:p>
        </p:txBody>
      </p:sp>
      <p:sp>
        <p:nvSpPr>
          <p:cNvPr id="28" name="梯形 27"/>
          <p:cNvSpPr/>
          <p:nvPr/>
        </p:nvSpPr>
        <p:spPr>
          <a:xfrm flipV="1">
            <a:off x="2844878" y="1228295"/>
            <a:ext cx="1425600" cy="377353"/>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29" name="TextBox 24"/>
          <p:cNvSpPr txBox="1"/>
          <p:nvPr/>
        </p:nvSpPr>
        <p:spPr>
          <a:xfrm>
            <a:off x="2811672" y="1233563"/>
            <a:ext cx="1492013"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斜 眼</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200302" y="923651"/>
            <a:ext cx="590550" cy="590550"/>
            <a:chOff x="7219950" y="1076325"/>
            <a:chExt cx="590550" cy="590550"/>
          </a:xfrm>
        </p:grpSpPr>
        <p:sp>
          <p:nvSpPr>
            <p:cNvPr id="31" name="椭圆 30"/>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TextBox 50"/>
            <p:cNvSpPr txBox="1"/>
            <p:nvPr/>
          </p:nvSpPr>
          <p:spPr>
            <a:xfrm>
              <a:off x="7286625" y="1095375"/>
              <a:ext cx="470000" cy="369332"/>
            </a:xfrm>
            <a:prstGeom prst="rect">
              <a:avLst/>
            </a:prstGeom>
            <a:noFill/>
          </p:spPr>
          <p:txBody>
            <a:bodyPr wrap="none" rtlCol="0">
              <a:spAutoFit/>
            </a:bodyPr>
            <a:lstStyle/>
            <a:p>
              <a:r>
                <a:rPr lang="en-US" altLang="zh-CN" sz="1800" b="1" dirty="0">
                  <a:solidFill>
                    <a:srgbClr val="00B050"/>
                  </a:solidFill>
                  <a:latin typeface="微软雅黑" panose="020B0503020204020204" pitchFamily="34" charset="-122"/>
                  <a:ea typeface="微软雅黑" panose="020B0503020204020204" pitchFamily="34" charset="-122"/>
                </a:rPr>
                <a:t>10</a:t>
              </a:r>
            </a:p>
          </p:txBody>
        </p:sp>
      </p:grpSp>
      <p:sp>
        <p:nvSpPr>
          <p:cNvPr id="42" name="梯形 41"/>
          <p:cNvSpPr/>
          <p:nvPr/>
        </p:nvSpPr>
        <p:spPr>
          <a:xfrm>
            <a:off x="6669377" y="1233058"/>
            <a:ext cx="1652400" cy="340836"/>
          </a:xfrm>
          <a:prstGeom prst="trapezoid">
            <a:avLst>
              <a:gd name="adj" fmla="val 31457"/>
            </a:avLst>
          </a:prstGeom>
          <a:solidFill>
            <a:srgbClr val="0058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43" name="矩形 42"/>
          <p:cNvSpPr/>
          <p:nvPr/>
        </p:nvSpPr>
        <p:spPr>
          <a:xfrm>
            <a:off x="6595577" y="1361801"/>
            <a:ext cx="1800000"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44" name="梯形 43"/>
          <p:cNvSpPr/>
          <p:nvPr/>
        </p:nvSpPr>
        <p:spPr>
          <a:xfrm>
            <a:off x="4701302" y="1242583"/>
            <a:ext cx="1650651" cy="340836"/>
          </a:xfrm>
          <a:prstGeom prst="trapezoid">
            <a:avLst>
              <a:gd name="adj" fmla="val 314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grpSp>
        <p:nvGrpSpPr>
          <p:cNvPr id="45" name="组合 44"/>
          <p:cNvGrpSpPr/>
          <p:nvPr/>
        </p:nvGrpSpPr>
        <p:grpSpPr>
          <a:xfrm>
            <a:off x="5231352" y="923651"/>
            <a:ext cx="590550" cy="590550"/>
            <a:chOff x="7219950" y="1076325"/>
            <a:chExt cx="590550" cy="590550"/>
          </a:xfrm>
        </p:grpSpPr>
        <p:sp>
          <p:nvSpPr>
            <p:cNvPr id="46" name="椭圆 45"/>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TextBox 53"/>
            <p:cNvSpPr txBox="1"/>
            <p:nvPr/>
          </p:nvSpPr>
          <p:spPr>
            <a:xfrm>
              <a:off x="7286625" y="1095375"/>
              <a:ext cx="470000" cy="369332"/>
            </a:xfrm>
            <a:prstGeom prst="rect">
              <a:avLst/>
            </a:prstGeom>
            <a:noFill/>
          </p:spPr>
          <p:txBody>
            <a:bodyPr wrap="none" rtlCol="0">
              <a:spAutoFit/>
            </a:bodyPr>
            <a:lstStyle/>
            <a:p>
              <a:r>
                <a:rPr lang="en-US" altLang="zh-CN" sz="1800" b="1" dirty="0">
                  <a:solidFill>
                    <a:srgbClr val="FD3F79"/>
                  </a:solidFill>
                  <a:latin typeface="微软雅黑" panose="020B0503020204020204" pitchFamily="34" charset="-122"/>
                  <a:ea typeface="微软雅黑" panose="020B0503020204020204" pitchFamily="34" charset="-122"/>
                </a:rPr>
                <a:t>09</a:t>
              </a:r>
              <a:endParaRPr lang="zh-CN" altLang="en-US" sz="1800" dirty="0">
                <a:solidFill>
                  <a:srgbClr val="FD3F79"/>
                </a:solidFill>
              </a:endParaRPr>
            </a:p>
          </p:txBody>
        </p:sp>
      </p:grpSp>
      <p:sp>
        <p:nvSpPr>
          <p:cNvPr id="48" name="矩形 47"/>
          <p:cNvSpPr/>
          <p:nvPr/>
        </p:nvSpPr>
        <p:spPr>
          <a:xfrm>
            <a:off x="4626627" y="1361802"/>
            <a:ext cx="1800000" cy="3186345"/>
          </a:xfrm>
          <a:prstGeom prst="rect">
            <a:avLst/>
          </a:prstGeom>
          <a:solidFill>
            <a:schemeClr val="bg1"/>
          </a:solidFill>
          <a:ln>
            <a:noFill/>
          </a:ln>
          <a:effectLst>
            <a:outerShdw blurRad="127000" dist="381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49" name="TextBox 25"/>
          <p:cNvSpPr txBox="1"/>
          <p:nvPr/>
        </p:nvSpPr>
        <p:spPr>
          <a:xfrm>
            <a:off x="6590101" y="1712163"/>
            <a:ext cx="1805476" cy="1038746"/>
          </a:xfrm>
          <a:prstGeom prst="rect">
            <a:avLst/>
          </a:prstGeom>
          <a:noFill/>
        </p:spPr>
        <p:txBody>
          <a:bodyPr wrap="square" lIns="68580" tIns="34290" rIns="68580" bIns="34290" rtlCol="0">
            <a:spAutoFit/>
          </a:bodyPr>
          <a:lstStyle>
            <a:defPPr>
              <a:defRPr lang="zh-CN"/>
            </a:defPPr>
            <a:lvl1pPr>
              <a:lnSpc>
                <a:spcPct val="150000"/>
              </a:lnSpc>
              <a:defRPr sz="1400">
                <a:latin typeface="微软雅黑" panose="020B0503020204020204" pitchFamily="34" charset="-122"/>
                <a:ea typeface="微软雅黑" panose="020B0503020204020204" pitchFamily="34" charset="-122"/>
              </a:defRPr>
            </a:lvl1pPr>
          </a:lstStyle>
          <a:p>
            <a:r>
              <a:rPr lang="zh-CN" altLang="en-US" dirty="0"/>
              <a:t>皱起眉头，企图使双眼都“用力”，以此来改善视力。</a:t>
            </a:r>
          </a:p>
        </p:txBody>
      </p:sp>
      <p:sp>
        <p:nvSpPr>
          <p:cNvPr id="50" name="梯形 49"/>
          <p:cNvSpPr/>
          <p:nvPr/>
        </p:nvSpPr>
        <p:spPr>
          <a:xfrm flipV="1">
            <a:off x="4813669" y="1237821"/>
            <a:ext cx="1425917" cy="377353"/>
          </a:xfrm>
          <a:prstGeom prst="trapezoid">
            <a:avLst/>
          </a:prstGeom>
          <a:solidFill>
            <a:srgbClr val="FD3F7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rgbClr val="FD3F79"/>
              </a:solidFill>
            </a:endParaRPr>
          </a:p>
        </p:txBody>
      </p:sp>
      <p:sp>
        <p:nvSpPr>
          <p:cNvPr id="51" name="TextBox 22"/>
          <p:cNvSpPr txBox="1"/>
          <p:nvPr/>
        </p:nvSpPr>
        <p:spPr>
          <a:xfrm>
            <a:off x="4892453" y="1240677"/>
            <a:ext cx="1268348"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抱 怨</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52" name="TextBox 23"/>
          <p:cNvSpPr txBox="1"/>
          <p:nvPr/>
        </p:nvSpPr>
        <p:spPr>
          <a:xfrm>
            <a:off x="4621153" y="1712163"/>
            <a:ext cx="1805473" cy="1722395"/>
          </a:xfrm>
          <a:prstGeom prst="rect">
            <a:avLst/>
          </a:prstGeom>
          <a:noFill/>
        </p:spPr>
        <p:txBody>
          <a:bodyPr wrap="square" lIns="68580" tIns="34290" rIns="68580" bIns="34290"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由于视力不稳定，一些孩子会抱怨教室光线太暗，或者说因黑板反光看不清，还有不少孩子说晚自习时视力差等。</a:t>
            </a:r>
          </a:p>
        </p:txBody>
      </p:sp>
      <p:sp>
        <p:nvSpPr>
          <p:cNvPr id="53" name="梯形 52"/>
          <p:cNvSpPr/>
          <p:nvPr/>
        </p:nvSpPr>
        <p:spPr>
          <a:xfrm flipV="1">
            <a:off x="6782777" y="1228295"/>
            <a:ext cx="1425600" cy="377353"/>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54" name="TextBox 24"/>
          <p:cNvSpPr txBox="1"/>
          <p:nvPr/>
        </p:nvSpPr>
        <p:spPr>
          <a:xfrm>
            <a:off x="6749571" y="1233563"/>
            <a:ext cx="1492013" cy="346249"/>
          </a:xfrm>
          <a:prstGeom prst="rect">
            <a:avLst/>
          </a:prstGeom>
          <a:noFill/>
        </p:spPr>
        <p:txBody>
          <a:bodyPr wrap="square" lIns="68580" tIns="34290" rIns="68580" bIns="3429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皱 眉</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3"/>
          <a:srcRect l="18117" r="25491" b="27353"/>
          <a:stretch>
            <a:fillRect/>
          </a:stretch>
        </p:blipFill>
        <p:spPr>
          <a:xfrm>
            <a:off x="6671812" y="3603676"/>
            <a:ext cx="1639874" cy="803614"/>
          </a:xfrm>
          <a:prstGeom prst="rect">
            <a:avLst/>
          </a:prstGeom>
        </p:spPr>
      </p:pic>
      <p:pic>
        <p:nvPicPr>
          <p:cNvPr id="4" name="图片 3"/>
          <p:cNvPicPr>
            <a:picLocks noChangeAspect="1"/>
          </p:cNvPicPr>
          <p:nvPr/>
        </p:nvPicPr>
        <p:blipFill>
          <a:blip r:embed="rId4"/>
          <a:stretch>
            <a:fillRect/>
          </a:stretch>
        </p:blipFill>
        <p:spPr>
          <a:xfrm>
            <a:off x="4701301" y="3369032"/>
            <a:ext cx="1650652" cy="10713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2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2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50"/>
                                            <p:tgtEl>
                                              <p:spTgt spid="1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1500"/>
                                            <p:tgtEl>
                                              <p:spTgt spid="27"/>
                                            </p:tgtEl>
                                          </p:cBhvr>
                                        </p:animEffect>
                                      </p:childTnLst>
                                    </p:cTn>
                                  </p:par>
                                </p:childTnLst>
                              </p:cTn>
                            </p:par>
                            <p:par>
                              <p:cTn id="31" fill="hold">
                                <p:stCondLst>
                                  <p:cond delay="5000"/>
                                </p:stCondLst>
                                <p:childTnLst>
                                  <p:par>
                                    <p:cTn id="32" presetID="2" presetClass="entr" presetSubtype="4" fill="hold" grpId="0" nodeType="afterEffect" p14:presetBounceEnd="52000">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14:bounceEnd="52000">
                                          <p:cBhvr additive="base">
                                            <p:cTn id="34" dur="10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35" dur="10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250"/>
                                            <p:tgtEl>
                                              <p:spTgt spid="17"/>
                                            </p:tgtEl>
                                          </p:cBhvr>
                                        </p:animEffect>
                                      </p:childTnLst>
                                    </p:cTn>
                                  </p:par>
                                </p:childTnLst>
                              </p:cTn>
                            </p:par>
                            <p:par>
                              <p:cTn id="40" fill="hold">
                                <p:stCondLst>
                                  <p:cond delay="6500"/>
                                </p:stCondLst>
                                <p:childTnLst>
                                  <p:par>
                                    <p:cTn id="41" presetID="2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8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1500"/>
                                            <p:tgtEl>
                                              <p:spTgt spid="23"/>
                                            </p:tgtEl>
                                          </p:cBhvr>
                                        </p:animEffect>
                                      </p:childTnLst>
                                    </p:cTn>
                                  </p:par>
                                </p:childTnLst>
                              </p:cTn>
                            </p:par>
                            <p:par>
                              <p:cTn id="58" fill="hold">
                                <p:stCondLst>
                                  <p:cond delay="10000"/>
                                </p:stCondLst>
                                <p:childTnLst>
                                  <p:par>
                                    <p:cTn id="59" presetID="2" presetClass="entr" presetSubtype="4" fill="hold" grpId="0" nodeType="afterEffect" p14:presetBounceEnd="52000">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14:bounceEnd="52000">
                                          <p:cBhvr additive="base">
                                            <p:cTn id="61" dur="1000" fill="hold"/>
                                            <p:tgtEl>
                                              <p:spTgt spid="48"/>
                                            </p:tgtEl>
                                            <p:attrNameLst>
                                              <p:attrName>ppt_x</p:attrName>
                                            </p:attrNameLst>
                                          </p:cBhvr>
                                          <p:tavLst>
                                            <p:tav tm="0">
                                              <p:val>
                                                <p:strVal val="#ppt_x"/>
                                              </p:val>
                                            </p:tav>
                                            <p:tav tm="100000">
                                              <p:val>
                                                <p:strVal val="#ppt_x"/>
                                              </p:val>
                                            </p:tav>
                                          </p:tavLst>
                                        </p:anim>
                                        <p:anim calcmode="lin" valueType="num" p14:bounceEnd="52000">
                                          <p:cBhvr additive="base">
                                            <p:cTn id="62" dur="100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11000"/>
                                </p:stCondLst>
                                <p:childTnLst>
                                  <p:par>
                                    <p:cTn id="64" presetID="2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down)">
                                          <p:cBhvr>
                                            <p:cTn id="66" dur="250"/>
                                            <p:tgtEl>
                                              <p:spTgt spid="44"/>
                                            </p:tgtEl>
                                          </p:cBhvr>
                                        </p:animEffect>
                                      </p:childTnLst>
                                    </p:cTn>
                                  </p:par>
                                </p:childTnLst>
                              </p:cTn>
                            </p:par>
                            <p:par>
                              <p:cTn id="67" fill="hold">
                                <p:stCondLst>
                                  <p:cond delay="11500"/>
                                </p:stCondLst>
                                <p:childTnLst>
                                  <p:par>
                                    <p:cTn id="68" presetID="22" presetClass="entr" presetSubtype="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500"/>
                                            <p:tgtEl>
                                              <p:spTgt spid="50"/>
                                            </p:tgtEl>
                                          </p:cBhvr>
                                        </p:animEffect>
                                      </p:childTnLst>
                                    </p:cTn>
                                  </p:par>
                                </p:childTnLst>
                              </p:cTn>
                            </p:par>
                            <p:par>
                              <p:cTn id="71" fill="hold">
                                <p:stCondLst>
                                  <p:cond delay="12000"/>
                                </p:stCondLst>
                                <p:childTnLst>
                                  <p:par>
                                    <p:cTn id="72" presetID="42" presetClass="entr" presetSubtype="0"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000"/>
                                            <p:tgtEl>
                                              <p:spTgt spid="45"/>
                                            </p:tgtEl>
                                          </p:cBhvr>
                                        </p:animEffect>
                                        <p:anim calcmode="lin" valueType="num">
                                          <p:cBhvr>
                                            <p:cTn id="75" dur="1000" fill="hold"/>
                                            <p:tgtEl>
                                              <p:spTgt spid="45"/>
                                            </p:tgtEl>
                                            <p:attrNameLst>
                                              <p:attrName>ppt_x</p:attrName>
                                            </p:attrNameLst>
                                          </p:cBhvr>
                                          <p:tavLst>
                                            <p:tav tm="0">
                                              <p:val>
                                                <p:strVal val="#ppt_x"/>
                                              </p:val>
                                            </p:tav>
                                            <p:tav tm="100000">
                                              <p:val>
                                                <p:strVal val="#ppt_x"/>
                                              </p:val>
                                            </p:tav>
                                          </p:tavLst>
                                        </p:anim>
                                        <p:anim calcmode="lin" valueType="num">
                                          <p:cBhvr>
                                            <p:cTn id="76" dur="1000" fill="hold"/>
                                            <p:tgtEl>
                                              <p:spTgt spid="45"/>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par>
                              <p:cTn id="81" fill="hold">
                                <p:stCondLst>
                                  <p:cond delay="13500"/>
                                </p:stCondLst>
                                <p:childTnLst>
                                  <p:par>
                                    <p:cTn id="82" presetID="22" presetClass="entr" presetSubtype="1"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up)">
                                          <p:cBhvr>
                                            <p:cTn id="84" dur="1500"/>
                                            <p:tgtEl>
                                              <p:spTgt spid="52"/>
                                            </p:tgtEl>
                                          </p:cBhvr>
                                        </p:animEffect>
                                      </p:childTnLst>
                                    </p:cTn>
                                  </p:par>
                                </p:childTnLst>
                              </p:cTn>
                            </p:par>
                            <p:par>
                              <p:cTn id="85" fill="hold">
                                <p:stCondLst>
                                  <p:cond delay="15000"/>
                                </p:stCondLst>
                                <p:childTnLst>
                                  <p:par>
                                    <p:cTn id="86" presetID="14" presetClass="entr" presetSubtype="10"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randombar(horizontal)">
                                          <p:cBhvr>
                                            <p:cTn id="88" dur="500"/>
                                            <p:tgtEl>
                                              <p:spTgt spid="4"/>
                                            </p:tgtEl>
                                          </p:cBhvr>
                                        </p:animEffect>
                                      </p:childTnLst>
                                    </p:cTn>
                                  </p:par>
                                </p:childTnLst>
                              </p:cTn>
                            </p:par>
                            <p:par>
                              <p:cTn id="89" fill="hold">
                                <p:stCondLst>
                                  <p:cond delay="15500"/>
                                </p:stCondLst>
                                <p:childTnLst>
                                  <p:par>
                                    <p:cTn id="90" presetID="2" presetClass="entr" presetSubtype="4" fill="hold" grpId="0" nodeType="afterEffect" p14:presetBounceEnd="52000">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14:bounceEnd="52000">
                                          <p:cBhvr additive="base">
                                            <p:cTn id="92" dur="1000" fill="hold"/>
                                            <p:tgtEl>
                                              <p:spTgt spid="43"/>
                                            </p:tgtEl>
                                            <p:attrNameLst>
                                              <p:attrName>ppt_x</p:attrName>
                                            </p:attrNameLst>
                                          </p:cBhvr>
                                          <p:tavLst>
                                            <p:tav tm="0">
                                              <p:val>
                                                <p:strVal val="#ppt_x"/>
                                              </p:val>
                                            </p:tav>
                                            <p:tav tm="100000">
                                              <p:val>
                                                <p:strVal val="#ppt_x"/>
                                              </p:val>
                                            </p:tav>
                                          </p:tavLst>
                                        </p:anim>
                                        <p:anim calcmode="lin" valueType="num" p14:bounceEnd="52000">
                                          <p:cBhvr additive="base">
                                            <p:cTn id="93" dur="1000" fill="hold"/>
                                            <p:tgtEl>
                                              <p:spTgt spid="43"/>
                                            </p:tgtEl>
                                            <p:attrNameLst>
                                              <p:attrName>ppt_y</p:attrName>
                                            </p:attrNameLst>
                                          </p:cBhvr>
                                          <p:tavLst>
                                            <p:tav tm="0">
                                              <p:val>
                                                <p:strVal val="1+#ppt_h/2"/>
                                              </p:val>
                                            </p:tav>
                                            <p:tav tm="100000">
                                              <p:val>
                                                <p:strVal val="#ppt_y"/>
                                              </p:val>
                                            </p:tav>
                                          </p:tavLst>
                                        </p:anim>
                                      </p:childTnLst>
                                    </p:cTn>
                                  </p:par>
                                </p:childTnLst>
                              </p:cTn>
                            </p:par>
                            <p:par>
                              <p:cTn id="94" fill="hold">
                                <p:stCondLst>
                                  <p:cond delay="16500"/>
                                </p:stCondLst>
                                <p:childTnLst>
                                  <p:par>
                                    <p:cTn id="95" presetID="22" presetClass="entr" presetSubtype="4"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250"/>
                                            <p:tgtEl>
                                              <p:spTgt spid="42"/>
                                            </p:tgtEl>
                                          </p:cBhvr>
                                        </p:animEffect>
                                      </p:childTnLst>
                                    </p:cTn>
                                  </p:par>
                                </p:childTnLst>
                              </p:cTn>
                            </p:par>
                            <p:par>
                              <p:cTn id="98" fill="hold">
                                <p:stCondLst>
                                  <p:cond delay="17000"/>
                                </p:stCondLst>
                                <p:childTnLst>
                                  <p:par>
                                    <p:cTn id="99" presetID="22" presetClass="entr" presetSubtype="1"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up)">
                                          <p:cBhvr>
                                            <p:cTn id="101" dur="500"/>
                                            <p:tgtEl>
                                              <p:spTgt spid="53"/>
                                            </p:tgtEl>
                                          </p:cBhvr>
                                        </p:animEffect>
                                      </p:childTnLst>
                                    </p:cTn>
                                  </p:par>
                                </p:childTnLst>
                              </p:cTn>
                            </p:par>
                            <p:par>
                              <p:cTn id="102" fill="hold">
                                <p:stCondLst>
                                  <p:cond delay="17500"/>
                                </p:stCondLst>
                                <p:childTnLst>
                                  <p:par>
                                    <p:cTn id="103" presetID="42" presetClass="entr" presetSubtype="0" fill="hold"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childTnLst>
                              </p:cTn>
                            </p:par>
                            <p:par>
                              <p:cTn id="108" fill="hold">
                                <p:stCondLst>
                                  <p:cond delay="18500"/>
                                </p:stCondLst>
                                <p:childTnLst>
                                  <p:par>
                                    <p:cTn id="109" presetID="22" presetClass="entr" presetSubtype="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left)">
                                          <p:cBhvr>
                                            <p:cTn id="111" dur="500"/>
                                            <p:tgtEl>
                                              <p:spTgt spid="54"/>
                                            </p:tgtEl>
                                          </p:cBhvr>
                                        </p:animEffect>
                                      </p:childTnLst>
                                    </p:cTn>
                                  </p:par>
                                </p:childTnLst>
                              </p:cTn>
                            </p:par>
                            <p:par>
                              <p:cTn id="112" fill="hold">
                                <p:stCondLst>
                                  <p:cond delay="19000"/>
                                </p:stCondLst>
                                <p:childTnLst>
                                  <p:par>
                                    <p:cTn id="113" presetID="22" presetClass="entr" presetSubtype="1" fill="hold" grpId="0"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up)">
                                          <p:cBhvr>
                                            <p:cTn id="115" dur="1500"/>
                                            <p:tgtEl>
                                              <p:spTgt spid="49"/>
                                            </p:tgtEl>
                                          </p:cBhvr>
                                        </p:animEffect>
                                      </p:childTnLst>
                                    </p:cTn>
                                  </p:par>
                                </p:childTnLst>
                              </p:cTn>
                            </p:par>
                            <p:par>
                              <p:cTn id="116" fill="hold">
                                <p:stCondLst>
                                  <p:cond delay="20500"/>
                                </p:stCondLst>
                                <p:childTnLst>
                                  <p:par>
                                    <p:cTn id="117" presetID="14" presetClass="entr" presetSubtype="10" fill="hold" nodeType="after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randombar(horizontal)">
                                          <p:cBhvr>
                                            <p:cTn id="1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5" grpId="0" animBg="1"/>
          <p:bldP spid="18" grpId="0" animBg="1"/>
          <p:bldP spid="22" grpId="0" animBg="1"/>
          <p:bldP spid="23" grpId="0"/>
          <p:bldP spid="25" grpId="0" animBg="1"/>
          <p:bldP spid="26" grpId="0"/>
          <p:bldP spid="27" grpId="0"/>
          <p:bldP spid="28" grpId="0" animBg="1"/>
          <p:bldP spid="29" grpId="0"/>
          <p:bldP spid="42" grpId="0" animBg="1"/>
          <p:bldP spid="43" grpId="0" animBg="1"/>
          <p:bldP spid="44" grpId="0" animBg="1"/>
          <p:bldP spid="48" grpId="0" animBg="1"/>
          <p:bldP spid="49" grpId="0"/>
          <p:bldP spid="50" grpId="0" animBg="1"/>
          <p:bldP spid="51" grpId="0"/>
          <p:bldP spid="52" grpId="0"/>
          <p:bldP spid="53" grpId="0" animBg="1"/>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50"/>
                                            <p:tgtEl>
                                              <p:spTgt spid="1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1500"/>
                                            <p:tgtEl>
                                              <p:spTgt spid="27"/>
                                            </p:tgtEl>
                                          </p:cBhvr>
                                        </p:animEffect>
                                      </p:childTnLst>
                                    </p:cTn>
                                  </p:par>
                                </p:childTnLst>
                              </p:cTn>
                            </p:par>
                            <p:par>
                              <p:cTn id="31" fill="hold">
                                <p:stCondLst>
                                  <p:cond delay="5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1000" fill="hold"/>
                                            <p:tgtEl>
                                              <p:spTgt spid="35"/>
                                            </p:tgtEl>
                                            <p:attrNameLst>
                                              <p:attrName>ppt_x</p:attrName>
                                            </p:attrNameLst>
                                          </p:cBhvr>
                                          <p:tavLst>
                                            <p:tav tm="0">
                                              <p:val>
                                                <p:strVal val="#ppt_x"/>
                                              </p:val>
                                            </p:tav>
                                            <p:tav tm="100000">
                                              <p:val>
                                                <p:strVal val="#ppt_x"/>
                                              </p:val>
                                            </p:tav>
                                          </p:tavLst>
                                        </p:anim>
                                        <p:anim calcmode="lin" valueType="num">
                                          <p:cBhvr additive="base">
                                            <p:cTn id="35" dur="10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250"/>
                                            <p:tgtEl>
                                              <p:spTgt spid="17"/>
                                            </p:tgtEl>
                                          </p:cBhvr>
                                        </p:animEffect>
                                      </p:childTnLst>
                                    </p:cTn>
                                  </p:par>
                                </p:childTnLst>
                              </p:cTn>
                            </p:par>
                            <p:par>
                              <p:cTn id="40" fill="hold">
                                <p:stCondLst>
                                  <p:cond delay="6500"/>
                                </p:stCondLst>
                                <p:childTnLst>
                                  <p:par>
                                    <p:cTn id="41" presetID="2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8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1500"/>
                                            <p:tgtEl>
                                              <p:spTgt spid="23"/>
                                            </p:tgtEl>
                                          </p:cBhvr>
                                        </p:animEffect>
                                      </p:childTnLst>
                                    </p:cTn>
                                  </p:par>
                                </p:childTnLst>
                              </p:cTn>
                            </p:par>
                            <p:par>
                              <p:cTn id="58" fill="hold">
                                <p:stCondLst>
                                  <p:cond delay="10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1000" fill="hold"/>
                                            <p:tgtEl>
                                              <p:spTgt spid="48"/>
                                            </p:tgtEl>
                                            <p:attrNameLst>
                                              <p:attrName>ppt_x</p:attrName>
                                            </p:attrNameLst>
                                          </p:cBhvr>
                                          <p:tavLst>
                                            <p:tav tm="0">
                                              <p:val>
                                                <p:strVal val="#ppt_x"/>
                                              </p:val>
                                            </p:tav>
                                            <p:tav tm="100000">
                                              <p:val>
                                                <p:strVal val="#ppt_x"/>
                                              </p:val>
                                            </p:tav>
                                          </p:tavLst>
                                        </p:anim>
                                        <p:anim calcmode="lin" valueType="num">
                                          <p:cBhvr additive="base">
                                            <p:cTn id="62" dur="100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11000"/>
                                </p:stCondLst>
                                <p:childTnLst>
                                  <p:par>
                                    <p:cTn id="64" presetID="2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down)">
                                          <p:cBhvr>
                                            <p:cTn id="66" dur="250"/>
                                            <p:tgtEl>
                                              <p:spTgt spid="44"/>
                                            </p:tgtEl>
                                          </p:cBhvr>
                                        </p:animEffect>
                                      </p:childTnLst>
                                    </p:cTn>
                                  </p:par>
                                </p:childTnLst>
                              </p:cTn>
                            </p:par>
                            <p:par>
                              <p:cTn id="67" fill="hold">
                                <p:stCondLst>
                                  <p:cond delay="11500"/>
                                </p:stCondLst>
                                <p:childTnLst>
                                  <p:par>
                                    <p:cTn id="68" presetID="22" presetClass="entr" presetSubtype="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500"/>
                                            <p:tgtEl>
                                              <p:spTgt spid="50"/>
                                            </p:tgtEl>
                                          </p:cBhvr>
                                        </p:animEffect>
                                      </p:childTnLst>
                                    </p:cTn>
                                  </p:par>
                                </p:childTnLst>
                              </p:cTn>
                            </p:par>
                            <p:par>
                              <p:cTn id="71" fill="hold">
                                <p:stCondLst>
                                  <p:cond delay="12000"/>
                                </p:stCondLst>
                                <p:childTnLst>
                                  <p:par>
                                    <p:cTn id="72" presetID="42" presetClass="entr" presetSubtype="0"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000"/>
                                            <p:tgtEl>
                                              <p:spTgt spid="45"/>
                                            </p:tgtEl>
                                          </p:cBhvr>
                                        </p:animEffect>
                                        <p:anim calcmode="lin" valueType="num">
                                          <p:cBhvr>
                                            <p:cTn id="75" dur="1000" fill="hold"/>
                                            <p:tgtEl>
                                              <p:spTgt spid="45"/>
                                            </p:tgtEl>
                                            <p:attrNameLst>
                                              <p:attrName>ppt_x</p:attrName>
                                            </p:attrNameLst>
                                          </p:cBhvr>
                                          <p:tavLst>
                                            <p:tav tm="0">
                                              <p:val>
                                                <p:strVal val="#ppt_x"/>
                                              </p:val>
                                            </p:tav>
                                            <p:tav tm="100000">
                                              <p:val>
                                                <p:strVal val="#ppt_x"/>
                                              </p:val>
                                            </p:tav>
                                          </p:tavLst>
                                        </p:anim>
                                        <p:anim calcmode="lin" valueType="num">
                                          <p:cBhvr>
                                            <p:cTn id="76" dur="1000" fill="hold"/>
                                            <p:tgtEl>
                                              <p:spTgt spid="45"/>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par>
                              <p:cTn id="81" fill="hold">
                                <p:stCondLst>
                                  <p:cond delay="13500"/>
                                </p:stCondLst>
                                <p:childTnLst>
                                  <p:par>
                                    <p:cTn id="82" presetID="22" presetClass="entr" presetSubtype="1"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up)">
                                          <p:cBhvr>
                                            <p:cTn id="84" dur="1500"/>
                                            <p:tgtEl>
                                              <p:spTgt spid="52"/>
                                            </p:tgtEl>
                                          </p:cBhvr>
                                        </p:animEffect>
                                      </p:childTnLst>
                                    </p:cTn>
                                  </p:par>
                                </p:childTnLst>
                              </p:cTn>
                            </p:par>
                            <p:par>
                              <p:cTn id="85" fill="hold">
                                <p:stCondLst>
                                  <p:cond delay="15000"/>
                                </p:stCondLst>
                                <p:childTnLst>
                                  <p:par>
                                    <p:cTn id="86" presetID="14" presetClass="entr" presetSubtype="10"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randombar(horizontal)">
                                          <p:cBhvr>
                                            <p:cTn id="88" dur="500"/>
                                            <p:tgtEl>
                                              <p:spTgt spid="4"/>
                                            </p:tgtEl>
                                          </p:cBhvr>
                                        </p:animEffect>
                                      </p:childTnLst>
                                    </p:cTn>
                                  </p:par>
                                </p:childTnLst>
                              </p:cTn>
                            </p:par>
                            <p:par>
                              <p:cTn id="89" fill="hold">
                                <p:stCondLst>
                                  <p:cond delay="15500"/>
                                </p:stCondLst>
                                <p:childTnLst>
                                  <p:par>
                                    <p:cTn id="90" presetID="2" presetClass="entr" presetSubtype="4"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additive="base">
                                            <p:cTn id="92" dur="1000" fill="hold"/>
                                            <p:tgtEl>
                                              <p:spTgt spid="43"/>
                                            </p:tgtEl>
                                            <p:attrNameLst>
                                              <p:attrName>ppt_x</p:attrName>
                                            </p:attrNameLst>
                                          </p:cBhvr>
                                          <p:tavLst>
                                            <p:tav tm="0">
                                              <p:val>
                                                <p:strVal val="#ppt_x"/>
                                              </p:val>
                                            </p:tav>
                                            <p:tav tm="100000">
                                              <p:val>
                                                <p:strVal val="#ppt_x"/>
                                              </p:val>
                                            </p:tav>
                                          </p:tavLst>
                                        </p:anim>
                                        <p:anim calcmode="lin" valueType="num">
                                          <p:cBhvr additive="base">
                                            <p:cTn id="93" dur="1000" fill="hold"/>
                                            <p:tgtEl>
                                              <p:spTgt spid="43"/>
                                            </p:tgtEl>
                                            <p:attrNameLst>
                                              <p:attrName>ppt_y</p:attrName>
                                            </p:attrNameLst>
                                          </p:cBhvr>
                                          <p:tavLst>
                                            <p:tav tm="0">
                                              <p:val>
                                                <p:strVal val="1+#ppt_h/2"/>
                                              </p:val>
                                            </p:tav>
                                            <p:tav tm="100000">
                                              <p:val>
                                                <p:strVal val="#ppt_y"/>
                                              </p:val>
                                            </p:tav>
                                          </p:tavLst>
                                        </p:anim>
                                      </p:childTnLst>
                                    </p:cTn>
                                  </p:par>
                                </p:childTnLst>
                              </p:cTn>
                            </p:par>
                            <p:par>
                              <p:cTn id="94" fill="hold">
                                <p:stCondLst>
                                  <p:cond delay="16500"/>
                                </p:stCondLst>
                                <p:childTnLst>
                                  <p:par>
                                    <p:cTn id="95" presetID="22" presetClass="entr" presetSubtype="4"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250"/>
                                            <p:tgtEl>
                                              <p:spTgt spid="42"/>
                                            </p:tgtEl>
                                          </p:cBhvr>
                                        </p:animEffect>
                                      </p:childTnLst>
                                    </p:cTn>
                                  </p:par>
                                </p:childTnLst>
                              </p:cTn>
                            </p:par>
                            <p:par>
                              <p:cTn id="98" fill="hold">
                                <p:stCondLst>
                                  <p:cond delay="17000"/>
                                </p:stCondLst>
                                <p:childTnLst>
                                  <p:par>
                                    <p:cTn id="99" presetID="22" presetClass="entr" presetSubtype="1"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up)">
                                          <p:cBhvr>
                                            <p:cTn id="101" dur="500"/>
                                            <p:tgtEl>
                                              <p:spTgt spid="53"/>
                                            </p:tgtEl>
                                          </p:cBhvr>
                                        </p:animEffect>
                                      </p:childTnLst>
                                    </p:cTn>
                                  </p:par>
                                </p:childTnLst>
                              </p:cTn>
                            </p:par>
                            <p:par>
                              <p:cTn id="102" fill="hold">
                                <p:stCondLst>
                                  <p:cond delay="17500"/>
                                </p:stCondLst>
                                <p:childTnLst>
                                  <p:par>
                                    <p:cTn id="103" presetID="42" presetClass="entr" presetSubtype="0" fill="hold"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childTnLst>
                              </p:cTn>
                            </p:par>
                            <p:par>
                              <p:cTn id="108" fill="hold">
                                <p:stCondLst>
                                  <p:cond delay="18500"/>
                                </p:stCondLst>
                                <p:childTnLst>
                                  <p:par>
                                    <p:cTn id="109" presetID="22" presetClass="entr" presetSubtype="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left)">
                                          <p:cBhvr>
                                            <p:cTn id="111" dur="500"/>
                                            <p:tgtEl>
                                              <p:spTgt spid="54"/>
                                            </p:tgtEl>
                                          </p:cBhvr>
                                        </p:animEffect>
                                      </p:childTnLst>
                                    </p:cTn>
                                  </p:par>
                                </p:childTnLst>
                              </p:cTn>
                            </p:par>
                            <p:par>
                              <p:cTn id="112" fill="hold">
                                <p:stCondLst>
                                  <p:cond delay="19000"/>
                                </p:stCondLst>
                                <p:childTnLst>
                                  <p:par>
                                    <p:cTn id="113" presetID="22" presetClass="entr" presetSubtype="1" fill="hold" grpId="0"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up)">
                                          <p:cBhvr>
                                            <p:cTn id="115" dur="1500"/>
                                            <p:tgtEl>
                                              <p:spTgt spid="49"/>
                                            </p:tgtEl>
                                          </p:cBhvr>
                                        </p:animEffect>
                                      </p:childTnLst>
                                    </p:cTn>
                                  </p:par>
                                </p:childTnLst>
                              </p:cTn>
                            </p:par>
                            <p:par>
                              <p:cTn id="116" fill="hold">
                                <p:stCondLst>
                                  <p:cond delay="20500"/>
                                </p:stCondLst>
                                <p:childTnLst>
                                  <p:par>
                                    <p:cTn id="117" presetID="14" presetClass="entr" presetSubtype="10" fill="hold" nodeType="after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randombar(horizontal)">
                                          <p:cBhvr>
                                            <p:cTn id="1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5" grpId="0" animBg="1"/>
          <p:bldP spid="18" grpId="0" animBg="1"/>
          <p:bldP spid="22" grpId="0" animBg="1"/>
          <p:bldP spid="23" grpId="0"/>
          <p:bldP spid="25" grpId="0" animBg="1"/>
          <p:bldP spid="26" grpId="0"/>
          <p:bldP spid="27" grpId="0"/>
          <p:bldP spid="28" grpId="0" animBg="1"/>
          <p:bldP spid="29" grpId="0"/>
          <p:bldP spid="42" grpId="0" animBg="1"/>
          <p:bldP spid="43" grpId="0" animBg="1"/>
          <p:bldP spid="44" grpId="0" animBg="1"/>
          <p:bldP spid="48" grpId="0" animBg="1"/>
          <p:bldP spid="49" grpId="0"/>
          <p:bldP spid="50" grpId="0" animBg="1"/>
          <p:bldP spid="51" grpId="0"/>
          <p:bldP spid="52" grpId="0"/>
          <p:bldP spid="53" grpId="0" animBg="1"/>
          <p:bldP spid="5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653713"/>
            <a:ext cx="5943600" cy="3356312"/>
          </a:xfrm>
          <a:prstGeom prst="rect">
            <a:avLst/>
          </a:prstGeom>
        </p:spPr>
      </p:pic>
      <p:grpSp>
        <p:nvGrpSpPr>
          <p:cNvPr id="17" name="组合 16"/>
          <p:cNvGrpSpPr/>
          <p:nvPr/>
        </p:nvGrpSpPr>
        <p:grpSpPr>
          <a:xfrm>
            <a:off x="-1" y="3423874"/>
            <a:ext cx="9144000" cy="1719626"/>
            <a:chOff x="-1" y="3423874"/>
            <a:chExt cx="9144000" cy="1719626"/>
          </a:xfrm>
        </p:grpSpPr>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19" name="图片 18"/>
            <p:cNvPicPr>
              <a:picLocks noChangeAspect="1"/>
            </p:cNvPicPr>
            <p:nvPr/>
          </p:nvPicPr>
          <p:blipFill rotWithShape="1">
            <a:blip r:embed="rId5"/>
            <a:srcRect l="32640" r="-1604" b="5645"/>
            <a:stretch>
              <a:fillRect/>
            </a:stretch>
          </p:blipFill>
          <p:spPr>
            <a:xfrm>
              <a:off x="0" y="3423874"/>
              <a:ext cx="2358570" cy="1719626"/>
            </a:xfrm>
            <a:prstGeom prst="rect">
              <a:avLst/>
            </a:prstGeom>
          </p:spPr>
        </p:pic>
      </p:grpSp>
      <p:pic>
        <p:nvPicPr>
          <p:cNvPr id="20" name="图片 19"/>
          <p:cNvPicPr>
            <a:picLocks noChangeAspect="1"/>
          </p:cNvPicPr>
          <p:nvPr/>
        </p:nvPicPr>
        <p:blipFill>
          <a:blip r:embed="rId6"/>
          <a:stretch>
            <a:fillRect/>
          </a:stretch>
        </p:blipFill>
        <p:spPr>
          <a:xfrm>
            <a:off x="6273358" y="828631"/>
            <a:ext cx="1531085" cy="626820"/>
          </a:xfrm>
          <a:prstGeom prst="rect">
            <a:avLst/>
          </a:prstGeom>
        </p:spPr>
      </p:pic>
      <p:pic>
        <p:nvPicPr>
          <p:cNvPr id="21" name="图片 20"/>
          <p:cNvPicPr>
            <a:picLocks noChangeAspect="1"/>
          </p:cNvPicPr>
          <p:nvPr/>
        </p:nvPicPr>
        <p:blipFill rotWithShape="1">
          <a:blip r:embed="rId6"/>
          <a:srcRect r="53837"/>
          <a:stretch>
            <a:fillRect/>
          </a:stretch>
        </p:blipFill>
        <p:spPr>
          <a:xfrm>
            <a:off x="7960553" y="1714972"/>
            <a:ext cx="1183447" cy="1049534"/>
          </a:xfrm>
          <a:prstGeom prst="rect">
            <a:avLst/>
          </a:prstGeom>
        </p:spPr>
      </p:pic>
      <p:pic>
        <p:nvPicPr>
          <p:cNvPr id="22" name="图片 21"/>
          <p:cNvPicPr>
            <a:picLocks noChangeAspect="1"/>
          </p:cNvPicPr>
          <p:nvPr/>
        </p:nvPicPr>
        <p:blipFill>
          <a:blip r:embed="rId6"/>
          <a:stretch>
            <a:fillRect/>
          </a:stretch>
        </p:blipFill>
        <p:spPr>
          <a:xfrm flipH="1">
            <a:off x="-4249" y="400050"/>
            <a:ext cx="1942963" cy="795441"/>
          </a:xfrm>
          <a:prstGeom prst="rect">
            <a:avLst/>
          </a:prstGeom>
        </p:spPr>
      </p:pic>
      <p:pic>
        <p:nvPicPr>
          <p:cNvPr id="33" name="图片 32"/>
          <p:cNvPicPr>
            <a:picLocks noChangeAspect="1"/>
          </p:cNvPicPr>
          <p:nvPr/>
        </p:nvPicPr>
        <p:blipFill>
          <a:blip r:embed="rId6"/>
          <a:stretch>
            <a:fillRect/>
          </a:stretch>
        </p:blipFill>
        <p:spPr>
          <a:xfrm>
            <a:off x="3199684" y="81853"/>
            <a:ext cx="1189113" cy="486818"/>
          </a:xfrm>
          <a:prstGeom prst="rect">
            <a:avLst/>
          </a:prstGeom>
        </p:spPr>
      </p:pic>
      <p:grpSp>
        <p:nvGrpSpPr>
          <p:cNvPr id="34" name="组合 33"/>
          <p:cNvGrpSpPr/>
          <p:nvPr/>
        </p:nvGrpSpPr>
        <p:grpSpPr>
          <a:xfrm>
            <a:off x="0" y="-1"/>
            <a:ext cx="9144001" cy="1292626"/>
            <a:chOff x="-327315" y="3793521"/>
            <a:chExt cx="9660708" cy="1365669"/>
          </a:xfrm>
        </p:grpSpPr>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21721"/>
            <a:stretch>
              <a:fillRect/>
            </a:stretch>
          </p:blipFill>
          <p:spPr>
            <a:xfrm flipV="1">
              <a:off x="-327315" y="3793521"/>
              <a:ext cx="2118941" cy="981859"/>
            </a:xfrm>
            <a:prstGeom prst="rect">
              <a:avLst/>
            </a:prstGeom>
          </p:spPr>
        </p:pic>
        <p:pic>
          <p:nvPicPr>
            <p:cNvPr id="38" name="图片 37"/>
            <p:cNvPicPr>
              <a:picLocks noChangeAspect="1"/>
            </p:cNvPicPr>
            <p:nvPr/>
          </p:nvPicPr>
          <p:blipFill rotWithShape="1">
            <a:blip r:embed="rId8" cstate="print">
              <a:extLst>
                <a:ext uri="{28A0092B-C50C-407E-A947-70E740481C1C}">
                  <a14:useLocalDpi xmlns:a14="http://schemas.microsoft.com/office/drawing/2010/main" val="0"/>
                </a:ext>
              </a:extLst>
            </a:blip>
            <a:srcRect r="8254" b="29760"/>
            <a:stretch>
              <a:fillRect/>
            </a:stretch>
          </p:blipFill>
          <p:spPr>
            <a:xfrm flipV="1">
              <a:off x="385774" y="3793522"/>
              <a:ext cx="2483504" cy="689654"/>
            </a:xfrm>
            <a:prstGeom prst="rect">
              <a:avLst/>
            </a:prstGeom>
          </p:spPr>
        </p:pic>
      </p:grpSp>
      <p:sp>
        <p:nvSpPr>
          <p:cNvPr id="43" name="文本框 42"/>
          <p:cNvSpPr txBox="1"/>
          <p:nvPr/>
        </p:nvSpPr>
        <p:spPr>
          <a:xfrm>
            <a:off x="1771931" y="1904378"/>
            <a:ext cx="5219419" cy="1355499"/>
          </a:xfrm>
          <a:prstGeom prst="rect">
            <a:avLst/>
          </a:prstGeom>
          <a:noFill/>
        </p:spPr>
        <p:txBody>
          <a:bodyPr wrap="square" rtlCol="0">
            <a:spAutoFit/>
          </a:bodyPr>
          <a:lstStyle/>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第四章</a:t>
            </a:r>
            <a:endParaRPr lang="en-US" altLang="zh-CN" sz="3600" b="1" spc="300" dirty="0">
              <a:solidFill>
                <a:srgbClr val="FD276E"/>
              </a:solidFill>
              <a:latin typeface="微软雅黑" panose="020B0503020204020204" pitchFamily="34" charset="-122"/>
              <a:ea typeface="微软雅黑" panose="020B0503020204020204" pitchFamily="34" charset="-122"/>
            </a:endParaRPr>
          </a:p>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我们该如何预防近视</a:t>
            </a:r>
          </a:p>
        </p:txBody>
      </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4010" y="1877797"/>
            <a:ext cx="2015900" cy="3265703"/>
          </a:xfrm>
          <a:prstGeom prst="rect">
            <a:avLst/>
          </a:prstGeom>
        </p:spPr>
      </p:pic>
      <p:pic>
        <p:nvPicPr>
          <p:cNvPr id="23" name="图片 22"/>
          <p:cNvPicPr>
            <a:picLocks noChangeAspect="1"/>
          </p:cNvPicPr>
          <p:nvPr/>
        </p:nvPicPr>
        <p:blipFill rotWithShape="1">
          <a:blip r:embed="rId10">
            <a:extLst>
              <a:ext uri="{28A0092B-C50C-407E-A947-70E740481C1C}">
                <a14:useLocalDpi xmlns:a14="http://schemas.microsoft.com/office/drawing/2010/main" val="0"/>
              </a:ext>
            </a:extLst>
          </a:blip>
          <a:srcRect l="56932" t="5556" r="24630" b="76111"/>
          <a:stretch>
            <a:fillRect/>
          </a:stretch>
        </p:blipFill>
        <p:spPr>
          <a:xfrm>
            <a:off x="6838950" y="0"/>
            <a:ext cx="1190626" cy="9429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47" name="图片 46"/>
          <p:cNvPicPr>
            <a:picLocks noChangeAspect="1"/>
          </p:cNvPicPr>
          <p:nvPr/>
        </p:nvPicPr>
        <p:blipFill>
          <a:blip r:embed="rId4"/>
          <a:stretch>
            <a:fillRect/>
          </a:stretch>
        </p:blipFill>
        <p:spPr>
          <a:xfrm>
            <a:off x="6273358" y="828631"/>
            <a:ext cx="1531085" cy="626820"/>
          </a:xfrm>
          <a:prstGeom prst="rect">
            <a:avLst/>
          </a:prstGeom>
        </p:spPr>
      </p:pic>
      <p:pic>
        <p:nvPicPr>
          <p:cNvPr id="79" name="图片 78"/>
          <p:cNvPicPr>
            <a:picLocks noChangeAspect="1"/>
          </p:cNvPicPr>
          <p:nvPr/>
        </p:nvPicPr>
        <p:blipFill rotWithShape="1">
          <a:blip r:embed="rId4"/>
          <a:srcRect r="53837"/>
          <a:stretch>
            <a:fillRect/>
          </a:stretch>
        </p:blipFill>
        <p:spPr>
          <a:xfrm>
            <a:off x="7960553" y="1714972"/>
            <a:ext cx="1183447" cy="1049534"/>
          </a:xfrm>
          <a:prstGeom prst="rect">
            <a:avLst/>
          </a:prstGeom>
        </p:spPr>
      </p:pic>
      <p:grpSp>
        <p:nvGrpSpPr>
          <p:cNvPr id="81" name="组合 40"/>
          <p:cNvGrpSpPr/>
          <p:nvPr/>
        </p:nvGrpSpPr>
        <p:grpSpPr bwMode="auto">
          <a:xfrm>
            <a:off x="2633498" y="1522093"/>
            <a:ext cx="4547197" cy="490538"/>
            <a:chOff x="176329" y="0"/>
            <a:chExt cx="4547924" cy="489600"/>
          </a:xfrm>
        </p:grpSpPr>
        <p:grpSp>
          <p:nvGrpSpPr>
            <p:cNvPr id="82" name="组合 42"/>
            <p:cNvGrpSpPr/>
            <p:nvPr/>
          </p:nvGrpSpPr>
          <p:grpSpPr bwMode="auto">
            <a:xfrm>
              <a:off x="1426007" y="0"/>
              <a:ext cx="3298246" cy="489600"/>
              <a:chOff x="-127094" y="0"/>
              <a:chExt cx="4772060" cy="489600"/>
            </a:xfrm>
          </p:grpSpPr>
          <p:sp>
            <p:nvSpPr>
              <p:cNvPr id="86" name="矩形 46"/>
              <p:cNvSpPr>
                <a:spLocks noChangeArrowheads="1"/>
              </p:cNvSpPr>
              <p:nvPr/>
            </p:nvSpPr>
            <p:spPr bwMode="auto">
              <a:xfrm>
                <a:off x="-127094" y="0"/>
                <a:ext cx="4772060" cy="489600"/>
              </a:xfrm>
              <a:prstGeom prst="rect">
                <a:avLst/>
              </a:prstGeom>
              <a:solidFill>
                <a:srgbClr val="FFFFFF"/>
              </a:solidFill>
              <a:ln w="9525">
                <a:solidFill>
                  <a:srgbClr val="4EB300"/>
                </a:solidFill>
                <a:miter lim="800000"/>
              </a:ln>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87" name="Rectangle 6"/>
              <p:cNvSpPr>
                <a:spLocks noChangeArrowheads="1"/>
              </p:cNvSpPr>
              <p:nvPr/>
            </p:nvSpPr>
            <p:spPr bwMode="auto">
              <a:xfrm>
                <a:off x="61237" y="45775"/>
                <a:ext cx="40100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rPr>
                  <a:t>认识我们的眼睛</a:t>
                </a:r>
              </a:p>
            </p:txBody>
          </p:sp>
        </p:grpSp>
        <p:grpSp>
          <p:nvGrpSpPr>
            <p:cNvPr id="83" name="组合 43"/>
            <p:cNvGrpSpPr/>
            <p:nvPr/>
          </p:nvGrpSpPr>
          <p:grpSpPr bwMode="auto">
            <a:xfrm>
              <a:off x="176329" y="0"/>
              <a:ext cx="1152356" cy="489600"/>
              <a:chOff x="176329" y="0"/>
              <a:chExt cx="1152356" cy="489600"/>
            </a:xfrm>
          </p:grpSpPr>
          <p:sp>
            <p:nvSpPr>
              <p:cNvPr id="84" name="矩形 44"/>
              <p:cNvSpPr>
                <a:spLocks noChangeArrowheads="1"/>
              </p:cNvSpPr>
              <p:nvPr/>
            </p:nvSpPr>
            <p:spPr bwMode="auto">
              <a:xfrm>
                <a:off x="176329" y="0"/>
                <a:ext cx="1152356" cy="489600"/>
              </a:xfrm>
              <a:prstGeom prst="rect">
                <a:avLst/>
              </a:prstGeom>
              <a:solidFill>
                <a:srgbClr val="4E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5" name="文本框 45"/>
              <p:cNvSpPr txBox="1">
                <a:spLocks noChangeArrowheads="1"/>
              </p:cNvSpPr>
              <p:nvPr/>
            </p:nvSpPr>
            <p:spPr bwMode="auto">
              <a:xfrm>
                <a:off x="271464"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第一章</a:t>
                </a:r>
              </a:p>
            </p:txBody>
          </p:sp>
        </p:grpSp>
      </p:grpSp>
      <p:grpSp>
        <p:nvGrpSpPr>
          <p:cNvPr id="88" name="组合 40"/>
          <p:cNvGrpSpPr/>
          <p:nvPr/>
        </p:nvGrpSpPr>
        <p:grpSpPr bwMode="auto">
          <a:xfrm>
            <a:off x="2633498" y="2115483"/>
            <a:ext cx="4547197" cy="490538"/>
            <a:chOff x="176329" y="0"/>
            <a:chExt cx="4547924" cy="489600"/>
          </a:xfrm>
        </p:grpSpPr>
        <p:grpSp>
          <p:nvGrpSpPr>
            <p:cNvPr id="89" name="组合 42"/>
            <p:cNvGrpSpPr/>
            <p:nvPr/>
          </p:nvGrpSpPr>
          <p:grpSpPr bwMode="auto">
            <a:xfrm>
              <a:off x="1426008" y="0"/>
              <a:ext cx="3298245" cy="489600"/>
              <a:chOff x="-127093" y="0"/>
              <a:chExt cx="4772059" cy="489600"/>
            </a:xfrm>
          </p:grpSpPr>
          <p:sp>
            <p:nvSpPr>
              <p:cNvPr id="93" name="矩形 46"/>
              <p:cNvSpPr>
                <a:spLocks noChangeArrowheads="1"/>
              </p:cNvSpPr>
              <p:nvPr/>
            </p:nvSpPr>
            <p:spPr bwMode="auto">
              <a:xfrm>
                <a:off x="-127093" y="0"/>
                <a:ext cx="4772059" cy="489600"/>
              </a:xfrm>
              <a:prstGeom prst="rect">
                <a:avLst/>
              </a:prstGeom>
              <a:solidFill>
                <a:srgbClr val="FFFFFF"/>
              </a:solidFill>
              <a:ln w="9525">
                <a:solidFill>
                  <a:srgbClr val="4EB300"/>
                </a:solidFill>
                <a:miter lim="800000"/>
              </a:ln>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94" name="Rectangle 6"/>
              <p:cNvSpPr>
                <a:spLocks noChangeArrowheads="1"/>
              </p:cNvSpPr>
              <p:nvPr/>
            </p:nvSpPr>
            <p:spPr bwMode="auto">
              <a:xfrm>
                <a:off x="61237" y="45775"/>
                <a:ext cx="40100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rPr>
                  <a:t>近视眼的成因及其危害</a:t>
                </a:r>
              </a:p>
            </p:txBody>
          </p:sp>
        </p:grpSp>
        <p:grpSp>
          <p:nvGrpSpPr>
            <p:cNvPr id="90" name="组合 43"/>
            <p:cNvGrpSpPr/>
            <p:nvPr/>
          </p:nvGrpSpPr>
          <p:grpSpPr bwMode="auto">
            <a:xfrm>
              <a:off x="176329" y="0"/>
              <a:ext cx="1152356" cy="489600"/>
              <a:chOff x="176329" y="0"/>
              <a:chExt cx="1152356" cy="489600"/>
            </a:xfrm>
          </p:grpSpPr>
          <p:sp>
            <p:nvSpPr>
              <p:cNvPr id="91" name="矩形 44"/>
              <p:cNvSpPr>
                <a:spLocks noChangeArrowheads="1"/>
              </p:cNvSpPr>
              <p:nvPr/>
            </p:nvSpPr>
            <p:spPr bwMode="auto">
              <a:xfrm>
                <a:off x="176329" y="0"/>
                <a:ext cx="1152356" cy="489600"/>
              </a:xfrm>
              <a:prstGeom prst="rect">
                <a:avLst/>
              </a:prstGeom>
              <a:solidFill>
                <a:srgbClr val="4E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 name="文本框 45"/>
              <p:cNvSpPr txBox="1">
                <a:spLocks noChangeArrowheads="1"/>
              </p:cNvSpPr>
              <p:nvPr/>
            </p:nvSpPr>
            <p:spPr bwMode="auto">
              <a:xfrm>
                <a:off x="271464"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第二章</a:t>
                </a:r>
              </a:p>
            </p:txBody>
          </p:sp>
        </p:grpSp>
      </p:grpSp>
      <p:grpSp>
        <p:nvGrpSpPr>
          <p:cNvPr id="95" name="组合 40"/>
          <p:cNvGrpSpPr/>
          <p:nvPr/>
        </p:nvGrpSpPr>
        <p:grpSpPr bwMode="auto">
          <a:xfrm>
            <a:off x="2633498" y="2708873"/>
            <a:ext cx="4547197" cy="490538"/>
            <a:chOff x="176329" y="0"/>
            <a:chExt cx="4547924" cy="489600"/>
          </a:xfrm>
        </p:grpSpPr>
        <p:grpSp>
          <p:nvGrpSpPr>
            <p:cNvPr id="96" name="组合 42"/>
            <p:cNvGrpSpPr/>
            <p:nvPr/>
          </p:nvGrpSpPr>
          <p:grpSpPr bwMode="auto">
            <a:xfrm>
              <a:off x="1426008" y="0"/>
              <a:ext cx="3298245" cy="489600"/>
              <a:chOff x="-127093" y="0"/>
              <a:chExt cx="4772059" cy="489600"/>
            </a:xfrm>
          </p:grpSpPr>
          <p:sp>
            <p:nvSpPr>
              <p:cNvPr id="100" name="矩形 46"/>
              <p:cNvSpPr>
                <a:spLocks noChangeArrowheads="1"/>
              </p:cNvSpPr>
              <p:nvPr/>
            </p:nvSpPr>
            <p:spPr bwMode="auto">
              <a:xfrm>
                <a:off x="-127093" y="0"/>
                <a:ext cx="4772059" cy="489600"/>
              </a:xfrm>
              <a:prstGeom prst="rect">
                <a:avLst/>
              </a:prstGeom>
              <a:solidFill>
                <a:srgbClr val="FFFFFF"/>
              </a:solidFill>
              <a:ln w="9525">
                <a:solidFill>
                  <a:srgbClr val="4EB300"/>
                </a:solidFill>
                <a:miter lim="800000"/>
              </a:ln>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01" name="Rectangle 6"/>
              <p:cNvSpPr>
                <a:spLocks noChangeArrowheads="1"/>
              </p:cNvSpPr>
              <p:nvPr/>
            </p:nvSpPr>
            <p:spPr bwMode="auto">
              <a:xfrm>
                <a:off x="61237" y="45775"/>
                <a:ext cx="40100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rPr>
                  <a:t>了解近视前的十大征兆</a:t>
                </a:r>
              </a:p>
            </p:txBody>
          </p:sp>
        </p:grpSp>
        <p:grpSp>
          <p:nvGrpSpPr>
            <p:cNvPr id="97" name="组合 43"/>
            <p:cNvGrpSpPr/>
            <p:nvPr/>
          </p:nvGrpSpPr>
          <p:grpSpPr bwMode="auto">
            <a:xfrm>
              <a:off x="176329" y="0"/>
              <a:ext cx="1152356" cy="489600"/>
              <a:chOff x="176329" y="0"/>
              <a:chExt cx="1152356" cy="489600"/>
            </a:xfrm>
          </p:grpSpPr>
          <p:sp>
            <p:nvSpPr>
              <p:cNvPr id="98" name="矩形 44"/>
              <p:cNvSpPr>
                <a:spLocks noChangeArrowheads="1"/>
              </p:cNvSpPr>
              <p:nvPr/>
            </p:nvSpPr>
            <p:spPr bwMode="auto">
              <a:xfrm>
                <a:off x="176329" y="0"/>
                <a:ext cx="1152356" cy="489600"/>
              </a:xfrm>
              <a:prstGeom prst="rect">
                <a:avLst/>
              </a:prstGeom>
              <a:solidFill>
                <a:srgbClr val="4E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9" name="文本框 45"/>
              <p:cNvSpPr txBox="1">
                <a:spLocks noChangeArrowheads="1"/>
              </p:cNvSpPr>
              <p:nvPr/>
            </p:nvSpPr>
            <p:spPr bwMode="auto">
              <a:xfrm>
                <a:off x="271464"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第三章</a:t>
                </a:r>
              </a:p>
            </p:txBody>
          </p:sp>
        </p:grpSp>
      </p:grpSp>
      <p:grpSp>
        <p:nvGrpSpPr>
          <p:cNvPr id="102" name="组合 40"/>
          <p:cNvGrpSpPr/>
          <p:nvPr/>
        </p:nvGrpSpPr>
        <p:grpSpPr bwMode="auto">
          <a:xfrm>
            <a:off x="2633498" y="3302263"/>
            <a:ext cx="4547197" cy="490538"/>
            <a:chOff x="176329" y="0"/>
            <a:chExt cx="4547924" cy="489600"/>
          </a:xfrm>
        </p:grpSpPr>
        <p:grpSp>
          <p:nvGrpSpPr>
            <p:cNvPr id="103" name="组合 42"/>
            <p:cNvGrpSpPr/>
            <p:nvPr/>
          </p:nvGrpSpPr>
          <p:grpSpPr bwMode="auto">
            <a:xfrm>
              <a:off x="1426008" y="0"/>
              <a:ext cx="3298245" cy="489600"/>
              <a:chOff x="-127093" y="0"/>
              <a:chExt cx="4772059" cy="489600"/>
            </a:xfrm>
          </p:grpSpPr>
          <p:sp>
            <p:nvSpPr>
              <p:cNvPr id="107" name="矩形 46"/>
              <p:cNvSpPr>
                <a:spLocks noChangeArrowheads="1"/>
              </p:cNvSpPr>
              <p:nvPr/>
            </p:nvSpPr>
            <p:spPr bwMode="auto">
              <a:xfrm>
                <a:off x="-127093" y="0"/>
                <a:ext cx="4772059" cy="489600"/>
              </a:xfrm>
              <a:prstGeom prst="rect">
                <a:avLst/>
              </a:prstGeom>
              <a:solidFill>
                <a:srgbClr val="FFFFFF"/>
              </a:solidFill>
              <a:ln w="9525">
                <a:solidFill>
                  <a:srgbClr val="4EB300"/>
                </a:solidFill>
                <a:miter lim="800000"/>
              </a:ln>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08" name="Rectangle 6"/>
              <p:cNvSpPr>
                <a:spLocks noChangeArrowheads="1"/>
              </p:cNvSpPr>
              <p:nvPr/>
            </p:nvSpPr>
            <p:spPr bwMode="auto">
              <a:xfrm>
                <a:off x="61237" y="45775"/>
                <a:ext cx="40100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rPr>
                  <a:t>我们该如何预防近视</a:t>
                </a:r>
              </a:p>
            </p:txBody>
          </p:sp>
        </p:grpSp>
        <p:grpSp>
          <p:nvGrpSpPr>
            <p:cNvPr id="104" name="组合 43"/>
            <p:cNvGrpSpPr/>
            <p:nvPr/>
          </p:nvGrpSpPr>
          <p:grpSpPr bwMode="auto">
            <a:xfrm>
              <a:off x="176329" y="0"/>
              <a:ext cx="1152356" cy="489600"/>
              <a:chOff x="176329" y="0"/>
              <a:chExt cx="1152356" cy="489600"/>
            </a:xfrm>
          </p:grpSpPr>
          <p:sp>
            <p:nvSpPr>
              <p:cNvPr id="105" name="矩形 44"/>
              <p:cNvSpPr>
                <a:spLocks noChangeArrowheads="1"/>
              </p:cNvSpPr>
              <p:nvPr/>
            </p:nvSpPr>
            <p:spPr bwMode="auto">
              <a:xfrm>
                <a:off x="176329" y="0"/>
                <a:ext cx="1152356" cy="489600"/>
              </a:xfrm>
              <a:prstGeom prst="rect">
                <a:avLst/>
              </a:prstGeom>
              <a:solidFill>
                <a:srgbClr val="4E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6" name="文本框 45"/>
              <p:cNvSpPr txBox="1">
                <a:spLocks noChangeArrowheads="1"/>
              </p:cNvSpPr>
              <p:nvPr/>
            </p:nvSpPr>
            <p:spPr bwMode="auto">
              <a:xfrm>
                <a:off x="271464"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第四章</a:t>
                </a:r>
              </a:p>
            </p:txBody>
          </p:sp>
        </p:grpSp>
      </p:grpSp>
      <p:grpSp>
        <p:nvGrpSpPr>
          <p:cNvPr id="109" name="组合 40"/>
          <p:cNvGrpSpPr/>
          <p:nvPr/>
        </p:nvGrpSpPr>
        <p:grpSpPr bwMode="auto">
          <a:xfrm>
            <a:off x="2633498" y="3895654"/>
            <a:ext cx="4547197" cy="490538"/>
            <a:chOff x="176329" y="0"/>
            <a:chExt cx="4547924" cy="489600"/>
          </a:xfrm>
        </p:grpSpPr>
        <p:grpSp>
          <p:nvGrpSpPr>
            <p:cNvPr id="110" name="组合 42"/>
            <p:cNvGrpSpPr/>
            <p:nvPr/>
          </p:nvGrpSpPr>
          <p:grpSpPr bwMode="auto">
            <a:xfrm>
              <a:off x="1426008" y="0"/>
              <a:ext cx="3298245" cy="489600"/>
              <a:chOff x="-127093" y="0"/>
              <a:chExt cx="4772059" cy="489600"/>
            </a:xfrm>
          </p:grpSpPr>
          <p:sp>
            <p:nvSpPr>
              <p:cNvPr id="114" name="矩形 46"/>
              <p:cNvSpPr>
                <a:spLocks noChangeArrowheads="1"/>
              </p:cNvSpPr>
              <p:nvPr/>
            </p:nvSpPr>
            <p:spPr bwMode="auto">
              <a:xfrm>
                <a:off x="-127093" y="0"/>
                <a:ext cx="4772059" cy="489600"/>
              </a:xfrm>
              <a:prstGeom prst="rect">
                <a:avLst/>
              </a:prstGeom>
              <a:solidFill>
                <a:srgbClr val="FFFFFF"/>
              </a:solidFill>
              <a:ln w="9525">
                <a:solidFill>
                  <a:srgbClr val="4EB300"/>
                </a:solidFill>
                <a:miter lim="800000"/>
              </a:ln>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15" name="Rectangle 6"/>
              <p:cNvSpPr>
                <a:spLocks noChangeArrowheads="1"/>
              </p:cNvSpPr>
              <p:nvPr/>
            </p:nvSpPr>
            <p:spPr bwMode="auto">
              <a:xfrm>
                <a:off x="61237" y="45775"/>
                <a:ext cx="40100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rPr>
                  <a:t>保护视力我们一起行动</a:t>
                </a:r>
              </a:p>
            </p:txBody>
          </p:sp>
        </p:grpSp>
        <p:grpSp>
          <p:nvGrpSpPr>
            <p:cNvPr id="111" name="组合 43"/>
            <p:cNvGrpSpPr/>
            <p:nvPr/>
          </p:nvGrpSpPr>
          <p:grpSpPr bwMode="auto">
            <a:xfrm>
              <a:off x="176329" y="0"/>
              <a:ext cx="1152356" cy="489600"/>
              <a:chOff x="176329" y="0"/>
              <a:chExt cx="1152356" cy="489600"/>
            </a:xfrm>
          </p:grpSpPr>
          <p:sp>
            <p:nvSpPr>
              <p:cNvPr id="112" name="矩形 44"/>
              <p:cNvSpPr>
                <a:spLocks noChangeArrowheads="1"/>
              </p:cNvSpPr>
              <p:nvPr/>
            </p:nvSpPr>
            <p:spPr bwMode="auto">
              <a:xfrm>
                <a:off x="176329" y="0"/>
                <a:ext cx="1152356" cy="489600"/>
              </a:xfrm>
              <a:prstGeom prst="rect">
                <a:avLst/>
              </a:prstGeom>
              <a:solidFill>
                <a:srgbClr val="4E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 name="文本框 45"/>
              <p:cNvSpPr txBox="1">
                <a:spLocks noChangeArrowheads="1"/>
              </p:cNvSpPr>
              <p:nvPr/>
            </p:nvSpPr>
            <p:spPr bwMode="auto">
              <a:xfrm>
                <a:off x="271464"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第五章</a:t>
                </a:r>
              </a:p>
            </p:txBody>
          </p:sp>
        </p:grpSp>
      </p:grpSp>
      <p:pic>
        <p:nvPicPr>
          <p:cNvPr id="117" name="图片 116"/>
          <p:cNvPicPr>
            <a:picLocks noChangeAspect="1"/>
          </p:cNvPicPr>
          <p:nvPr/>
        </p:nvPicPr>
        <p:blipFill>
          <a:blip r:embed="rId4"/>
          <a:stretch>
            <a:fillRect/>
          </a:stretch>
        </p:blipFill>
        <p:spPr>
          <a:xfrm flipH="1">
            <a:off x="-4249" y="400050"/>
            <a:ext cx="1942963" cy="795441"/>
          </a:xfrm>
          <a:prstGeom prst="rect">
            <a:avLst/>
          </a:prstGeom>
        </p:spPr>
      </p:pic>
      <p:pic>
        <p:nvPicPr>
          <p:cNvPr id="118" name="图片 117"/>
          <p:cNvPicPr>
            <a:picLocks noChangeAspect="1"/>
          </p:cNvPicPr>
          <p:nvPr/>
        </p:nvPicPr>
        <p:blipFill>
          <a:blip r:embed="rId4"/>
          <a:stretch>
            <a:fillRect/>
          </a:stretch>
        </p:blipFill>
        <p:spPr>
          <a:xfrm>
            <a:off x="3199684" y="81853"/>
            <a:ext cx="1189113" cy="486818"/>
          </a:xfrm>
          <a:prstGeom prst="rect">
            <a:avLst/>
          </a:prstGeom>
        </p:spPr>
      </p:pic>
      <p:grpSp>
        <p:nvGrpSpPr>
          <p:cNvPr id="119" name="组合 118"/>
          <p:cNvGrpSpPr/>
          <p:nvPr/>
        </p:nvGrpSpPr>
        <p:grpSpPr>
          <a:xfrm>
            <a:off x="0" y="-1"/>
            <a:ext cx="9144001" cy="1292626"/>
            <a:chOff x="-327315" y="3793521"/>
            <a:chExt cx="9660708" cy="1365669"/>
          </a:xfrm>
        </p:grpSpPr>
        <p:pic>
          <p:nvPicPr>
            <p:cNvPr id="120" name="图片 119"/>
            <p:cNvPicPr>
              <a:picLocks noChangeAspect="1"/>
            </p:cNvPicPr>
            <p:nvPr/>
          </p:nvPicPr>
          <p:blipFill rotWithShape="1">
            <a:blip r:embed="rId5"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121" name="图片 120"/>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pic>
          <p:nvPicPr>
            <p:cNvPr id="122" name="图片 121"/>
            <p:cNvPicPr>
              <a:picLocks noChangeAspect="1"/>
            </p:cNvPicPr>
            <p:nvPr/>
          </p:nvPicPr>
          <p:blipFill rotWithShape="1">
            <a:blip r:embed="rId6" cstate="print">
              <a:extLst>
                <a:ext uri="{28A0092B-C50C-407E-A947-70E740481C1C}">
                  <a14:useLocalDpi xmlns:a14="http://schemas.microsoft.com/office/drawing/2010/main" val="0"/>
                </a:ext>
              </a:extLst>
            </a:blip>
            <a:srcRect l="21721"/>
            <a:stretch>
              <a:fillRect/>
            </a:stretch>
          </p:blipFill>
          <p:spPr>
            <a:xfrm flipV="1">
              <a:off x="-327315" y="3793521"/>
              <a:ext cx="2118941" cy="981859"/>
            </a:xfrm>
            <a:prstGeom prst="rect">
              <a:avLst/>
            </a:prstGeom>
          </p:spPr>
        </p:pic>
        <p:pic>
          <p:nvPicPr>
            <p:cNvPr id="123" name="图片 122"/>
            <p:cNvPicPr>
              <a:picLocks noChangeAspect="1"/>
            </p:cNvPicPr>
            <p:nvPr/>
          </p:nvPicPr>
          <p:blipFill rotWithShape="1">
            <a:blip r:embed="rId6" cstate="print">
              <a:extLst>
                <a:ext uri="{28A0092B-C50C-407E-A947-70E740481C1C}">
                  <a14:useLocalDpi xmlns:a14="http://schemas.microsoft.com/office/drawing/2010/main" val="0"/>
                </a:ext>
              </a:extLst>
            </a:blip>
            <a:srcRect r="8254" b="29760"/>
            <a:stretch>
              <a:fillRect/>
            </a:stretch>
          </p:blipFill>
          <p:spPr>
            <a:xfrm flipV="1">
              <a:off x="385774" y="3793522"/>
              <a:ext cx="2483504" cy="689654"/>
            </a:xfrm>
            <a:prstGeom prst="rect">
              <a:avLst/>
            </a:prstGeom>
          </p:spPr>
        </p:pic>
      </p:grpSp>
      <p:grpSp>
        <p:nvGrpSpPr>
          <p:cNvPr id="126" name="组合 125"/>
          <p:cNvGrpSpPr/>
          <p:nvPr/>
        </p:nvGrpSpPr>
        <p:grpSpPr>
          <a:xfrm>
            <a:off x="3916879" y="501294"/>
            <a:ext cx="1980435" cy="830997"/>
            <a:chOff x="922156" y="1543289"/>
            <a:chExt cx="1980435" cy="830997"/>
          </a:xfrm>
        </p:grpSpPr>
        <p:sp>
          <p:nvSpPr>
            <p:cNvPr id="127" name="文本框 126"/>
            <p:cNvSpPr txBox="1"/>
            <p:nvPr/>
          </p:nvSpPr>
          <p:spPr>
            <a:xfrm>
              <a:off x="922156" y="1543289"/>
              <a:ext cx="1980435" cy="830997"/>
            </a:xfrm>
            <a:prstGeom prst="rect">
              <a:avLst/>
            </a:prstGeom>
            <a:noFill/>
          </p:spPr>
          <p:txBody>
            <a:bodyPr wrap="square" rtlCol="0">
              <a:spAutoFit/>
            </a:bodyPr>
            <a:lstStyle/>
            <a:p>
              <a:pPr algn="ctr"/>
              <a:r>
                <a:rPr lang="zh-CN" altLang="en-US" sz="4800" b="1" dirty="0">
                  <a:ln w="152400">
                    <a:solidFill>
                      <a:schemeClr val="bg1"/>
                    </a:solidFill>
                  </a:ln>
                  <a:solidFill>
                    <a:schemeClr val="bg1"/>
                  </a:solidFill>
                  <a:latin typeface="微软雅黑" panose="020B0503020204020204" pitchFamily="34" charset="-122"/>
                  <a:ea typeface="微软雅黑" panose="020B0503020204020204" pitchFamily="34" charset="-122"/>
                </a:rPr>
                <a:t>目 录</a:t>
              </a:r>
            </a:p>
          </p:txBody>
        </p:sp>
        <p:sp>
          <p:nvSpPr>
            <p:cNvPr id="128" name="文本框 127"/>
            <p:cNvSpPr txBox="1"/>
            <p:nvPr/>
          </p:nvSpPr>
          <p:spPr>
            <a:xfrm>
              <a:off x="922156" y="1543289"/>
              <a:ext cx="1980435" cy="830997"/>
            </a:xfrm>
            <a:prstGeom prst="rect">
              <a:avLst/>
            </a:prstGeom>
            <a:noFill/>
          </p:spPr>
          <p:txBody>
            <a:bodyPr wrap="square" rtlCol="0">
              <a:spAutoFit/>
            </a:bodyPr>
            <a:lstStyle/>
            <a:p>
              <a:pPr algn="ctr"/>
              <a:r>
                <a:rPr lang="zh-CN" altLang="en-US" sz="4800" b="1" dirty="0">
                  <a:solidFill>
                    <a:srgbClr val="FD276E"/>
                  </a:solidFill>
                  <a:latin typeface="微软雅黑" panose="020B0503020204020204" pitchFamily="34" charset="-122"/>
                  <a:ea typeface="微软雅黑" panose="020B0503020204020204" pitchFamily="34" charset="-122"/>
                </a:rPr>
                <a:t>目 录</a:t>
              </a:r>
            </a:p>
          </p:txBody>
        </p:sp>
      </p:grpSp>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b="6438"/>
          <a:stretch>
            <a:fillRect/>
          </a:stretch>
        </p:blipFill>
        <p:spPr>
          <a:xfrm>
            <a:off x="66883" y="737445"/>
            <a:ext cx="2309083" cy="4406055"/>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474917">
            <a:off x="7862888" y="3686175"/>
            <a:ext cx="1133475" cy="1390650"/>
          </a:xfrm>
          <a:prstGeom prst="rect">
            <a:avLst/>
          </a:prstGeom>
        </p:spPr>
      </p:pic>
      <p:pic>
        <p:nvPicPr>
          <p:cNvPr id="55" name="图片 54"/>
          <p:cNvPicPr>
            <a:picLocks noChangeAspect="1"/>
          </p:cNvPicPr>
          <p:nvPr/>
        </p:nvPicPr>
        <p:blipFill rotWithShape="1">
          <a:blip r:embed="rId9">
            <a:extLst>
              <a:ext uri="{28A0092B-C50C-407E-A947-70E740481C1C}">
                <a14:useLocalDpi xmlns:a14="http://schemas.microsoft.com/office/drawing/2010/main" val="0"/>
              </a:ext>
            </a:extLst>
          </a:blip>
          <a:srcRect l="56932" t="5556" r="24630" b="76111"/>
          <a:stretch>
            <a:fillRect/>
          </a:stretch>
        </p:blipFill>
        <p:spPr>
          <a:xfrm>
            <a:off x="6838950" y="0"/>
            <a:ext cx="1190626" cy="9429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500" fill="hold"/>
                                        <p:tgtEl>
                                          <p:spTgt spid="117"/>
                                        </p:tgtEl>
                                        <p:attrNameLst>
                                          <p:attrName>ppt_x</p:attrName>
                                        </p:attrNameLst>
                                      </p:cBhvr>
                                      <p:tavLst>
                                        <p:tav tm="0">
                                          <p:val>
                                            <p:strVal val="0-#ppt_w/2"/>
                                          </p:val>
                                        </p:tav>
                                        <p:tav tm="100000">
                                          <p:val>
                                            <p:strVal val="#ppt_x"/>
                                          </p:val>
                                        </p:tav>
                                      </p:tavLst>
                                    </p:anim>
                                    <p:anim calcmode="lin" valueType="num">
                                      <p:cBhvr additive="base">
                                        <p:cTn id="14" dur="500" fill="hold"/>
                                        <p:tgtEl>
                                          <p:spTgt spid="117"/>
                                        </p:tgtEl>
                                        <p:attrNameLst>
                                          <p:attrName>ppt_y</p:attrName>
                                        </p:attrNameLst>
                                      </p:cBhvr>
                                      <p:tavLst>
                                        <p:tav tm="0">
                                          <p:val>
                                            <p:strVal val="#ppt_y"/>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500" fill="hold"/>
                                        <p:tgtEl>
                                          <p:spTgt spid="118"/>
                                        </p:tgtEl>
                                        <p:attrNameLst>
                                          <p:attrName>ppt_x</p:attrName>
                                        </p:attrNameLst>
                                      </p:cBhvr>
                                      <p:tavLst>
                                        <p:tav tm="0">
                                          <p:val>
                                            <p:strVal val="0-#ppt_w/2"/>
                                          </p:val>
                                        </p:tav>
                                        <p:tav tm="100000">
                                          <p:val>
                                            <p:strVal val="#ppt_x"/>
                                          </p:val>
                                        </p:tav>
                                      </p:tavLst>
                                    </p:anim>
                                    <p:anim calcmode="lin" valueType="num">
                                      <p:cBhvr additive="base">
                                        <p:cTn id="18" dur="500" fill="hold"/>
                                        <p:tgtEl>
                                          <p:spTgt spid="118"/>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1+#ppt_w/2"/>
                                          </p:val>
                                        </p:tav>
                                        <p:tav tm="100000">
                                          <p:val>
                                            <p:strVal val="#ppt_x"/>
                                          </p:val>
                                        </p:tav>
                                      </p:tavLst>
                                    </p:anim>
                                    <p:anim calcmode="lin" valueType="num">
                                      <p:cBhvr additive="base">
                                        <p:cTn id="22" dur="5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additive="base">
                                        <p:cTn id="25" dur="500" fill="hold"/>
                                        <p:tgtEl>
                                          <p:spTgt spid="79"/>
                                        </p:tgtEl>
                                        <p:attrNameLst>
                                          <p:attrName>ppt_x</p:attrName>
                                        </p:attrNameLst>
                                      </p:cBhvr>
                                      <p:tavLst>
                                        <p:tav tm="0">
                                          <p:val>
                                            <p:strVal val="1+#ppt_w/2"/>
                                          </p:val>
                                        </p:tav>
                                        <p:tav tm="100000">
                                          <p:val>
                                            <p:strVal val="#ppt_x"/>
                                          </p:val>
                                        </p:tav>
                                      </p:tavLst>
                                    </p:anim>
                                    <p:anim calcmode="lin" valueType="num">
                                      <p:cBhvr additive="base">
                                        <p:cTn id="26" dur="500" fill="hold"/>
                                        <p:tgtEl>
                                          <p:spTgt spid="7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26"/>
                                        </p:tgtEl>
                                        <p:attrNameLst>
                                          <p:attrName>style.visibility</p:attrName>
                                        </p:attrNameLst>
                                      </p:cBhvr>
                                      <p:to>
                                        <p:strVal val="visible"/>
                                      </p:to>
                                    </p:set>
                                    <p:anim calcmode="lin" valueType="num">
                                      <p:cBhvr>
                                        <p:cTn id="36" dur="500" fill="hold"/>
                                        <p:tgtEl>
                                          <p:spTgt spid="126"/>
                                        </p:tgtEl>
                                        <p:attrNameLst>
                                          <p:attrName>ppt_w</p:attrName>
                                        </p:attrNameLst>
                                      </p:cBhvr>
                                      <p:tavLst>
                                        <p:tav tm="0">
                                          <p:val>
                                            <p:fltVal val="0"/>
                                          </p:val>
                                        </p:tav>
                                        <p:tav tm="100000">
                                          <p:val>
                                            <p:strVal val="#ppt_w"/>
                                          </p:val>
                                        </p:tav>
                                      </p:tavLst>
                                    </p:anim>
                                    <p:anim calcmode="lin" valueType="num">
                                      <p:cBhvr>
                                        <p:cTn id="37" dur="500" fill="hold"/>
                                        <p:tgtEl>
                                          <p:spTgt spid="126"/>
                                        </p:tgtEl>
                                        <p:attrNameLst>
                                          <p:attrName>ppt_h</p:attrName>
                                        </p:attrNameLst>
                                      </p:cBhvr>
                                      <p:tavLst>
                                        <p:tav tm="0">
                                          <p:val>
                                            <p:fltVal val="0"/>
                                          </p:val>
                                        </p:tav>
                                        <p:tav tm="100000">
                                          <p:val>
                                            <p:strVal val="#ppt_h"/>
                                          </p:val>
                                        </p:tav>
                                      </p:tavLst>
                                    </p:anim>
                                    <p:animEffect transition="in" filter="fade">
                                      <p:cBhvr>
                                        <p:cTn id="38" dur="500"/>
                                        <p:tgtEl>
                                          <p:spTgt spid="126"/>
                                        </p:tgtEl>
                                      </p:cBhvr>
                                    </p:animEffect>
                                  </p:childTnLst>
                                </p:cTn>
                              </p:par>
                            </p:childTnLst>
                          </p:cTn>
                        </p:par>
                        <p:par>
                          <p:cTn id="39" fill="hold">
                            <p:stCondLst>
                              <p:cond delay="3000"/>
                            </p:stCondLst>
                            <p:childTnLst>
                              <p:par>
                                <p:cTn id="40" presetID="14" presetClass="entr" presetSubtype="10"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randombar(horizontal)">
                                      <p:cBhvr>
                                        <p:cTn id="42" dur="500"/>
                                        <p:tgtEl>
                                          <p:spTgt spid="81"/>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randombar(horizontal)">
                                      <p:cBhvr>
                                        <p:cTn id="46" dur="500"/>
                                        <p:tgtEl>
                                          <p:spTgt spid="88"/>
                                        </p:tgtEl>
                                      </p:cBhvr>
                                    </p:animEffect>
                                  </p:childTnLst>
                                </p:cTn>
                              </p:par>
                            </p:childTnLst>
                          </p:cTn>
                        </p:par>
                        <p:par>
                          <p:cTn id="47" fill="hold">
                            <p:stCondLst>
                              <p:cond delay="4000"/>
                            </p:stCondLst>
                            <p:childTnLst>
                              <p:par>
                                <p:cTn id="48" presetID="14" presetClass="entr" presetSubtype="10" fill="hold"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randombar(horizontal)">
                                      <p:cBhvr>
                                        <p:cTn id="50" dur="500"/>
                                        <p:tgtEl>
                                          <p:spTgt spid="95"/>
                                        </p:tgtEl>
                                      </p:cBhvr>
                                    </p:animEffect>
                                  </p:childTnLst>
                                </p:cTn>
                              </p:par>
                            </p:childTnLst>
                          </p:cTn>
                        </p:par>
                        <p:par>
                          <p:cTn id="51" fill="hold">
                            <p:stCondLst>
                              <p:cond delay="4500"/>
                            </p:stCondLst>
                            <p:childTnLst>
                              <p:par>
                                <p:cTn id="52" presetID="14" presetClass="entr" presetSubtype="10" fill="hold" nodeType="after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randombar(horizontal)">
                                      <p:cBhvr>
                                        <p:cTn id="54" dur="500"/>
                                        <p:tgtEl>
                                          <p:spTgt spid="102"/>
                                        </p:tgtEl>
                                      </p:cBhvr>
                                    </p:animEffect>
                                  </p:childTnLst>
                                </p:cTn>
                              </p:par>
                            </p:childTnLst>
                          </p:cTn>
                        </p:par>
                        <p:par>
                          <p:cTn id="55" fill="hold">
                            <p:stCondLst>
                              <p:cond delay="5000"/>
                            </p:stCondLst>
                            <p:childTnLst>
                              <p:par>
                                <p:cTn id="56" presetID="14" presetClass="entr" presetSubtype="10" fill="hold" nodeType="after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randombar(horizontal)">
                                      <p:cBhvr>
                                        <p:cTn id="58" dur="500"/>
                                        <p:tgtEl>
                                          <p:spTgt spid="109"/>
                                        </p:tgtEl>
                                      </p:cBhvr>
                                    </p:animEffect>
                                  </p:childTnLst>
                                </p:cTn>
                              </p:par>
                              <p:par>
                                <p:cTn id="59" presetID="53" presetClass="entr" presetSubtype="16"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2000"/>
                                        <p:tgtEl>
                                          <p:spTgt spid="2"/>
                                        </p:tgtEl>
                                      </p:cBhvr>
                                    </p:animEffect>
                                    <p:anim calcmode="lin" valueType="num">
                                      <p:cBhvr>
                                        <p:cTn id="69" dur="2000" fill="hold"/>
                                        <p:tgtEl>
                                          <p:spTgt spid="2"/>
                                        </p:tgtEl>
                                        <p:attrNameLst>
                                          <p:attrName>ppt_w</p:attrName>
                                        </p:attrNameLst>
                                      </p:cBhvr>
                                      <p:tavLst>
                                        <p:tav tm="0" fmla="#ppt_w*sin(2.5*pi*$)">
                                          <p:val>
                                            <p:fltVal val="0"/>
                                          </p:val>
                                        </p:tav>
                                        <p:tav tm="100000">
                                          <p:val>
                                            <p:fltVal val="1"/>
                                          </p:val>
                                        </p:tav>
                                      </p:tavLst>
                                    </p:anim>
                                    <p:anim calcmode="lin" valueType="num">
                                      <p:cBhvr>
                                        <p:cTn id="7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5546933" y="2882555"/>
            <a:ext cx="2755002" cy="648000"/>
          </a:xfrm>
          <a:prstGeom prst="roundRect">
            <a:avLst>
              <a:gd name="adj" fmla="val 6829"/>
            </a:avLst>
          </a:prstGeom>
          <a:solidFill>
            <a:schemeClr val="bg1"/>
          </a:solidFill>
          <a:ln w="15875">
            <a:solidFill>
              <a:srgbClr val="4EB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46" name="圆角矩形 45"/>
          <p:cNvSpPr/>
          <p:nvPr/>
        </p:nvSpPr>
        <p:spPr>
          <a:xfrm>
            <a:off x="890762" y="2882555"/>
            <a:ext cx="2755002" cy="648000"/>
          </a:xfrm>
          <a:prstGeom prst="roundRect">
            <a:avLst>
              <a:gd name="adj" fmla="val 6829"/>
            </a:avLst>
          </a:prstGeom>
          <a:solidFill>
            <a:schemeClr val="bg1"/>
          </a:solidFill>
          <a:ln w="158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5" name="圆角矩形 4"/>
          <p:cNvSpPr/>
          <p:nvPr/>
        </p:nvSpPr>
        <p:spPr>
          <a:xfrm>
            <a:off x="2934882" y="1785479"/>
            <a:ext cx="3274236" cy="648000"/>
          </a:xfrm>
          <a:prstGeom prst="roundRect">
            <a:avLst>
              <a:gd name="adj" fmla="val 6829"/>
            </a:avLst>
          </a:prstGeom>
          <a:solidFill>
            <a:schemeClr val="bg1"/>
          </a:solidFill>
          <a:ln w="15875">
            <a:solidFill>
              <a:srgbClr val="FD67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sp>
        <p:nvSpPr>
          <p:cNvPr id="6" name="上箭头 5"/>
          <p:cNvSpPr/>
          <p:nvPr/>
        </p:nvSpPr>
        <p:spPr>
          <a:xfrm>
            <a:off x="4320663" y="2545684"/>
            <a:ext cx="502675" cy="2597815"/>
          </a:xfrm>
          <a:prstGeom prst="upArrow">
            <a:avLst/>
          </a:prstGeom>
          <a:solidFill>
            <a:srgbClr val="F7437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0" name="空心弧 9"/>
          <p:cNvSpPr/>
          <p:nvPr/>
        </p:nvSpPr>
        <p:spPr>
          <a:xfrm rot="5400000">
            <a:off x="3891266" y="3199948"/>
            <a:ext cx="1304363" cy="1304362"/>
          </a:xfrm>
          <a:prstGeom prst="blockArc">
            <a:avLst>
              <a:gd name="adj1" fmla="val 10800000"/>
              <a:gd name="adj2" fmla="val 16162712"/>
              <a:gd name="adj3" fmla="val 1565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solidFill>
            </a:endParaRPr>
          </a:p>
        </p:txBody>
      </p:sp>
      <p:sp>
        <p:nvSpPr>
          <p:cNvPr id="12" name="左箭头 11"/>
          <p:cNvSpPr/>
          <p:nvPr/>
        </p:nvSpPr>
        <p:spPr>
          <a:xfrm>
            <a:off x="3728750" y="3100252"/>
            <a:ext cx="817200" cy="403200"/>
          </a:xfrm>
          <a:prstGeom prst="leftArrow">
            <a:avLst>
              <a:gd name="adj1" fmla="val 51177"/>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3" name="矩形 12"/>
          <p:cNvSpPr/>
          <p:nvPr/>
        </p:nvSpPr>
        <p:spPr>
          <a:xfrm>
            <a:off x="4991069" y="3816740"/>
            <a:ext cx="204560" cy="1326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4" name="空心弧 13"/>
          <p:cNvSpPr/>
          <p:nvPr/>
        </p:nvSpPr>
        <p:spPr>
          <a:xfrm rot="16200000" flipH="1">
            <a:off x="4000219" y="3199948"/>
            <a:ext cx="1304363" cy="1304362"/>
          </a:xfrm>
          <a:prstGeom prst="blockArc">
            <a:avLst>
              <a:gd name="adj1" fmla="val 10800000"/>
              <a:gd name="adj2" fmla="val 16162712"/>
              <a:gd name="adj3" fmla="val 15651"/>
            </a:avLst>
          </a:prstGeom>
          <a:solidFill>
            <a:srgbClr val="4EB3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solidFill>
            </a:endParaRPr>
          </a:p>
        </p:txBody>
      </p:sp>
      <p:sp>
        <p:nvSpPr>
          <p:cNvPr id="15" name="左箭头 14"/>
          <p:cNvSpPr/>
          <p:nvPr/>
        </p:nvSpPr>
        <p:spPr>
          <a:xfrm flipH="1">
            <a:off x="4649162" y="3100252"/>
            <a:ext cx="817200" cy="403200"/>
          </a:xfrm>
          <a:prstGeom prst="leftArrow">
            <a:avLst>
              <a:gd name="adj1" fmla="val 51177"/>
              <a:gd name="adj2" fmla="val 50000"/>
            </a:avLst>
          </a:prstGeom>
          <a:solidFill>
            <a:srgbClr val="4EB3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6" name="矩形 15"/>
          <p:cNvSpPr/>
          <p:nvPr/>
        </p:nvSpPr>
        <p:spPr>
          <a:xfrm flipH="1">
            <a:off x="4000219" y="3829290"/>
            <a:ext cx="204560" cy="1314210"/>
          </a:xfrm>
          <a:prstGeom prst="rect">
            <a:avLst/>
          </a:prstGeom>
          <a:solidFill>
            <a:srgbClr val="4EB3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8" name="矩形 17"/>
          <p:cNvSpPr/>
          <p:nvPr/>
        </p:nvSpPr>
        <p:spPr>
          <a:xfrm>
            <a:off x="963411" y="2988643"/>
            <a:ext cx="2677656" cy="435825"/>
          </a:xfrm>
          <a:prstGeom prst="rect">
            <a:avLst/>
          </a:prstGeom>
          <a:noFill/>
        </p:spPr>
        <p:txBody>
          <a:bodyPr wrap="none" lIns="68580" tIns="34290" rIns="68580" bIns="34290" rtlCol="0">
            <a:spAutoFit/>
          </a:bodyPr>
          <a:lstStyle/>
          <a:p>
            <a:pPr algn="ctr">
              <a:lnSpc>
                <a:spcPct val="150000"/>
              </a:lnSpc>
            </a:pPr>
            <a:r>
              <a:rPr lang="zh-CN" altLang="en-US" sz="1800" b="1" dirty="0">
                <a:solidFill>
                  <a:srgbClr val="00B0F0"/>
                </a:solidFill>
                <a:latin typeface="微软雅黑" panose="020B0503020204020204" pitchFamily="34" charset="-122"/>
                <a:ea typeface="微软雅黑" panose="020B0503020204020204" pitchFamily="34" charset="-122"/>
              </a:rPr>
              <a:t>多进行对眼睛有益的运动</a:t>
            </a:r>
          </a:p>
        </p:txBody>
      </p:sp>
      <p:sp>
        <p:nvSpPr>
          <p:cNvPr id="21" name="矩形 20"/>
          <p:cNvSpPr/>
          <p:nvPr/>
        </p:nvSpPr>
        <p:spPr>
          <a:xfrm>
            <a:off x="3346436" y="1844022"/>
            <a:ext cx="2446824" cy="530915"/>
          </a:xfrm>
          <a:prstGeom prst="rect">
            <a:avLst/>
          </a:prstGeom>
          <a:noFill/>
        </p:spPr>
        <p:txBody>
          <a:bodyPr wrap="none" lIns="68580" tIns="34290" rIns="68580" bIns="34290" rtlCol="0">
            <a:spAutoFit/>
          </a:bodyPr>
          <a:lstStyle/>
          <a:p>
            <a:pPr algn="ctr">
              <a:lnSpc>
                <a:spcPct val="150000"/>
              </a:lnSpc>
            </a:pPr>
            <a:r>
              <a:rPr lang="zh-CN" altLang="en-US" sz="2000" b="1" dirty="0">
                <a:solidFill>
                  <a:srgbClr val="FD3F79"/>
                </a:solidFill>
                <a:latin typeface="微软雅黑" panose="020B0503020204020204" pitchFamily="34" charset="-122"/>
                <a:ea typeface="微软雅黑" panose="020B0503020204020204" pitchFamily="34" charset="-122"/>
              </a:rPr>
              <a:t>学习正确的用眼方法</a:t>
            </a:r>
          </a:p>
        </p:txBody>
      </p:sp>
      <p:sp>
        <p:nvSpPr>
          <p:cNvPr id="23" name="矩形 22"/>
          <p:cNvSpPr/>
          <p:nvPr/>
        </p:nvSpPr>
        <p:spPr>
          <a:xfrm>
            <a:off x="5699269" y="3018042"/>
            <a:ext cx="2446824" cy="377026"/>
          </a:xfrm>
          <a:prstGeom prst="rect">
            <a:avLst/>
          </a:prstGeom>
          <a:noFill/>
        </p:spPr>
        <p:txBody>
          <a:bodyPr wrap="none" lIns="68580" tIns="34290" rIns="68580" bIns="34290" rtlCol="0">
            <a:spAutoFit/>
          </a:bodyPr>
          <a:lstStyle/>
          <a:p>
            <a:pPr algn="ctr"/>
            <a:r>
              <a:rPr lang="zh-CN" altLang="en-US" sz="2000" b="1" dirty="0">
                <a:solidFill>
                  <a:srgbClr val="4EB300"/>
                </a:solidFill>
                <a:latin typeface="微软雅黑" panose="020B0503020204020204" pitchFamily="34" charset="-122"/>
                <a:ea typeface="微软雅黑" panose="020B0503020204020204" pitchFamily="34" charset="-122"/>
              </a:rPr>
              <a:t>养成良好的饮食习惯</a:t>
            </a:r>
            <a:endParaRPr lang="en-US" altLang="zh-CN" sz="2000" b="1" dirty="0">
              <a:solidFill>
                <a:srgbClr val="4EB3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702448" y="1474656"/>
            <a:ext cx="561190" cy="561191"/>
            <a:chOff x="3031335" y="611394"/>
            <a:chExt cx="383288" cy="383288"/>
          </a:xfrm>
        </p:grpSpPr>
        <p:sp>
          <p:nvSpPr>
            <p:cNvPr id="25" name="椭圆 24"/>
            <p:cNvSpPr/>
            <p:nvPr/>
          </p:nvSpPr>
          <p:spPr>
            <a:xfrm>
              <a:off x="3031335" y="611394"/>
              <a:ext cx="383288" cy="383288"/>
            </a:xfrm>
            <a:prstGeom prst="ellipse">
              <a:avLst/>
            </a:prstGeom>
            <a:solidFill>
              <a:schemeClr val="bg1"/>
            </a:solidFill>
            <a:ln w="15875">
              <a:solidFill>
                <a:srgbClr val="FD3F79"/>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prstClr val="white"/>
                </a:solidFill>
                <a:latin typeface="Calibri" panose="020F0502020204030204"/>
                <a:ea typeface="宋体" panose="02010600030101010101" pitchFamily="2" charset="-122"/>
              </a:endParaRPr>
            </a:p>
          </p:txBody>
        </p:sp>
        <p:sp>
          <p:nvSpPr>
            <p:cNvPr id="26" name="TextBox 26"/>
            <p:cNvSpPr txBox="1"/>
            <p:nvPr/>
          </p:nvSpPr>
          <p:spPr>
            <a:xfrm>
              <a:off x="3051527" y="666402"/>
              <a:ext cx="342904" cy="273271"/>
            </a:xfrm>
            <a:prstGeom prst="rect">
              <a:avLst/>
            </a:prstGeom>
            <a:noFill/>
          </p:spPr>
          <p:txBody>
            <a:bodyPr wrap="none" rtlCol="0">
              <a:spAutoFit/>
            </a:bodyPr>
            <a:lstStyle/>
            <a:p>
              <a:pPr algn="ctr"/>
              <a:r>
                <a:rPr lang="en-US" altLang="zh-CN" sz="2000" b="1" dirty="0">
                  <a:solidFill>
                    <a:srgbClr val="F7437B"/>
                  </a:solidFill>
                  <a:latin typeface="微软雅黑" panose="020B0503020204020204" pitchFamily="34" charset="-122"/>
                  <a:ea typeface="微软雅黑" panose="020B0503020204020204" pitchFamily="34" charset="-122"/>
                </a:rPr>
                <a:t>01</a:t>
              </a:r>
              <a:endParaRPr lang="zh-CN" altLang="en-US" sz="2000" b="1" dirty="0">
                <a:solidFill>
                  <a:srgbClr val="F7437B"/>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27885" y="2597578"/>
            <a:ext cx="561601" cy="561599"/>
            <a:chOff x="763265" y="2216076"/>
            <a:chExt cx="336028" cy="336026"/>
          </a:xfrm>
        </p:grpSpPr>
        <p:sp>
          <p:nvSpPr>
            <p:cNvPr id="28" name="椭圆 27"/>
            <p:cNvSpPr/>
            <p:nvPr/>
          </p:nvSpPr>
          <p:spPr>
            <a:xfrm>
              <a:off x="763265" y="2216076"/>
              <a:ext cx="336028" cy="336026"/>
            </a:xfrm>
            <a:prstGeom prst="ellipse">
              <a:avLst/>
            </a:prstGeom>
            <a:solidFill>
              <a:schemeClr val="bg1"/>
            </a:solidFill>
            <a:ln w="15875">
              <a:solidFill>
                <a:srgbClr val="00B0F0"/>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00B0F0"/>
                </a:solidFill>
                <a:latin typeface="Calibri" panose="020F0502020204030204"/>
                <a:ea typeface="宋体" panose="02010600030101010101" pitchFamily="2" charset="-122"/>
              </a:endParaRPr>
            </a:p>
          </p:txBody>
        </p:sp>
        <p:sp>
          <p:nvSpPr>
            <p:cNvPr id="29" name="TextBox 29"/>
            <p:cNvSpPr txBox="1"/>
            <p:nvPr/>
          </p:nvSpPr>
          <p:spPr>
            <a:xfrm>
              <a:off x="781077" y="2265129"/>
              <a:ext cx="300403" cy="239401"/>
            </a:xfrm>
            <a:prstGeom prst="rect">
              <a:avLst/>
            </a:prstGeom>
            <a:noFill/>
          </p:spPr>
          <p:txBody>
            <a:bodyPr wrap="none" rtlCol="0">
              <a:spAutoFit/>
            </a:bodyPr>
            <a:lstStyle/>
            <a:p>
              <a:pPr algn="ctr"/>
              <a:r>
                <a:rPr lang="en-US" altLang="zh-CN" sz="2000" b="1" dirty="0">
                  <a:solidFill>
                    <a:srgbClr val="00B0F0"/>
                  </a:solidFill>
                  <a:latin typeface="微软雅黑" panose="020B0503020204020204" pitchFamily="34" charset="-122"/>
                  <a:ea typeface="微软雅黑" panose="020B0503020204020204" pitchFamily="34" charset="-122"/>
                </a:rPr>
                <a:t>02</a:t>
              </a:r>
              <a:endParaRPr lang="zh-CN" altLang="en-US" sz="2000" b="1" dirty="0">
                <a:solidFill>
                  <a:srgbClr val="00B0F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021135" y="2597577"/>
            <a:ext cx="561600" cy="561600"/>
            <a:chOff x="8304375" y="2151530"/>
            <a:chExt cx="322165" cy="322165"/>
          </a:xfrm>
        </p:grpSpPr>
        <p:sp>
          <p:nvSpPr>
            <p:cNvPr id="31" name="椭圆 30"/>
            <p:cNvSpPr/>
            <p:nvPr/>
          </p:nvSpPr>
          <p:spPr>
            <a:xfrm>
              <a:off x="8304375" y="2151530"/>
              <a:ext cx="322165" cy="322165"/>
            </a:xfrm>
            <a:prstGeom prst="ellipse">
              <a:avLst/>
            </a:prstGeom>
            <a:solidFill>
              <a:schemeClr val="bg1"/>
            </a:solidFill>
            <a:ln w="15875">
              <a:solidFill>
                <a:srgbClr val="4EB300"/>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prstClr val="white"/>
                </a:solidFill>
                <a:latin typeface="Calibri" panose="020F0502020204030204"/>
                <a:ea typeface="宋体" panose="02010600030101010101" pitchFamily="2" charset="-122"/>
              </a:endParaRPr>
            </a:p>
          </p:txBody>
        </p:sp>
        <p:sp>
          <p:nvSpPr>
            <p:cNvPr id="32" name="TextBox 32"/>
            <p:cNvSpPr txBox="1"/>
            <p:nvPr/>
          </p:nvSpPr>
          <p:spPr>
            <a:xfrm>
              <a:off x="8321452" y="2197153"/>
              <a:ext cx="288010" cy="229525"/>
            </a:xfrm>
            <a:prstGeom prst="rect">
              <a:avLst/>
            </a:prstGeom>
            <a:noFill/>
          </p:spPr>
          <p:txBody>
            <a:bodyPr wrap="none" rtlCol="0">
              <a:spAutoFit/>
            </a:bodyPr>
            <a:lstStyle/>
            <a:p>
              <a:r>
                <a:rPr lang="en-US" altLang="zh-CN" sz="2000" b="1" dirty="0">
                  <a:solidFill>
                    <a:srgbClr val="4EB300"/>
                  </a:solidFill>
                  <a:latin typeface="微软雅黑" panose="020B0503020204020204" pitchFamily="34" charset="-122"/>
                  <a:ea typeface="微软雅黑" panose="020B0503020204020204" pitchFamily="34" charset="-122"/>
                </a:rPr>
                <a:t>03</a:t>
              </a:r>
              <a:endParaRPr lang="zh-CN" altLang="en-US" sz="2000" b="1" dirty="0">
                <a:solidFill>
                  <a:srgbClr val="4EB300"/>
                </a:solidFill>
                <a:latin typeface="微软雅黑" panose="020B0503020204020204" pitchFamily="34" charset="-122"/>
                <a:ea typeface="微软雅黑" panose="020B0503020204020204" pitchFamily="34" charset="-122"/>
              </a:endParaRPr>
            </a:p>
          </p:txBody>
        </p:sp>
      </p:grpSp>
      <p:sp>
        <p:nvSpPr>
          <p:cNvPr id="33" name="TextBox 4"/>
          <p:cNvSpPr txBox="1"/>
          <p:nvPr/>
        </p:nvSpPr>
        <p:spPr>
          <a:xfrm>
            <a:off x="911718" y="906712"/>
            <a:ext cx="7320565" cy="461665"/>
          </a:xfrm>
          <a:prstGeom prst="rect">
            <a:avLst/>
          </a:prstGeom>
          <a:noFill/>
        </p:spPr>
        <p:txBody>
          <a:bodyPr wrap="square" lIns="68580" tIns="34290" rIns="68580" bIns="34290" rtlCol="0">
            <a:spAutoFit/>
          </a:bodyPr>
          <a:lstStyle/>
          <a:p>
            <a:pPr>
              <a:lnSpc>
                <a:spcPct val="150000"/>
              </a:lnSpc>
            </a:pPr>
            <a:r>
              <a:rPr lang="zh-CN" altLang="en-US" sz="1700" b="1" dirty="0">
                <a:latin typeface="微软雅黑" panose="020B0503020204020204" pitchFamily="34" charset="-122"/>
                <a:ea typeface="微软雅黑" panose="020B0503020204020204" pitchFamily="34" charset="-122"/>
              </a:rPr>
              <a:t>大多数近视是由于后天不良的用眼习惯造成的，后天性的近视是可以预防的。</a:t>
            </a:r>
            <a:endParaRPr lang="zh-CN" altLang="zh-CN" sz="1700" b="1" dirty="0">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grpSp>
        <p:nvGrpSpPr>
          <p:cNvPr id="40" name="组合 39"/>
          <p:cNvGrpSpPr/>
          <p:nvPr/>
        </p:nvGrpSpPr>
        <p:grpSpPr>
          <a:xfrm>
            <a:off x="2103324" y="4179686"/>
            <a:ext cx="4937352" cy="981375"/>
            <a:chOff x="2156664" y="840497"/>
            <a:chExt cx="4937352" cy="981375"/>
          </a:xfrm>
        </p:grpSpPr>
        <p:pic>
          <p:nvPicPr>
            <p:cNvPr id="41" name="图片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664" y="840497"/>
              <a:ext cx="4937352" cy="981375"/>
            </a:xfrm>
            <a:prstGeom prst="rect">
              <a:avLst/>
            </a:prstGeom>
          </p:spPr>
        </p:pic>
        <p:sp>
          <p:nvSpPr>
            <p:cNvPr id="42" name="文本框 23"/>
            <p:cNvSpPr txBox="1"/>
            <p:nvPr/>
          </p:nvSpPr>
          <p:spPr>
            <a:xfrm>
              <a:off x="3556335" y="1122273"/>
              <a:ext cx="2031325" cy="461665"/>
            </a:xfrm>
            <a:prstGeom prst="rect">
              <a:avLst/>
            </a:prstGeom>
            <a:noFill/>
          </p:spPr>
          <p:txBody>
            <a:bodyPr wrap="none" rtlCol="0">
              <a:spAutoFit/>
            </a:bodyPr>
            <a:lstStyle/>
            <a:p>
              <a:pPr algn="ctr"/>
              <a:r>
                <a:rPr lang="zh-CN" altLang="en-US" sz="2400" b="1" dirty="0">
                  <a:ln w="762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rPr>
                <a:t>如何预防近视</a:t>
              </a:r>
            </a:p>
          </p:txBody>
        </p:sp>
        <p:sp>
          <p:nvSpPr>
            <p:cNvPr id="43" name="文本框 23"/>
            <p:cNvSpPr txBox="1"/>
            <p:nvPr/>
          </p:nvSpPr>
          <p:spPr>
            <a:xfrm>
              <a:off x="3556338" y="1122273"/>
              <a:ext cx="2031325" cy="461665"/>
            </a:xfrm>
            <a:prstGeom prst="rect">
              <a:avLst/>
            </a:prstGeom>
            <a:noFill/>
          </p:spPr>
          <p:txBody>
            <a:bodyPr wrap="none" rtlCol="0">
              <a:spAutoFit/>
            </a:bodyPr>
            <a:lstStyle/>
            <a:p>
              <a:pPr algn="ctr"/>
              <a:r>
                <a:rPr lang="zh-CN" altLang="en-US" sz="2400" b="1" dirty="0">
                  <a:latin typeface="微软雅黑" panose="020B0503020204020204" pitchFamily="34" charset="-122"/>
                  <a:ea typeface="微软雅黑" panose="020B0503020204020204" pitchFamily="34" charset="-122"/>
                  <a:cs typeface="+mn-ea"/>
                  <a:sym typeface="+mn-lt"/>
                </a:rPr>
                <a:t>如何预防近视</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4300"/>
                            </p:stCondLst>
                            <p:childTnLst>
                              <p:par>
                                <p:cTn id="9" presetID="16" presetClass="entr" presetSubtype="37"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arn(outVertical)">
                                      <p:cBhvr>
                                        <p:cTn id="11" dur="500"/>
                                        <p:tgtEl>
                                          <p:spTgt spid="40"/>
                                        </p:tgtEl>
                                      </p:cBhvr>
                                    </p:animEffect>
                                  </p:childTnLst>
                                </p:cTn>
                              </p:par>
                            </p:childTnLst>
                          </p:cTn>
                        </p:par>
                        <p:par>
                          <p:cTn id="12" fill="hold">
                            <p:stCondLst>
                              <p:cond delay="48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childTnLst>
                          </p:cTn>
                        </p:par>
                        <p:par>
                          <p:cTn id="16" fill="hold">
                            <p:stCondLst>
                              <p:cond delay="5800"/>
                            </p:stCondLst>
                            <p:childTnLst>
                              <p:par>
                                <p:cTn id="17" presetID="1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par>
                          <p:cTn id="21" fill="hold">
                            <p:stCondLst>
                              <p:cond delay="6300"/>
                            </p:stCondLst>
                            <p:childTnLst>
                              <p:par>
                                <p:cTn id="22" presetID="53"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250" fill="hold"/>
                                        <p:tgtEl>
                                          <p:spTgt spid="24"/>
                                        </p:tgtEl>
                                        <p:attrNameLst>
                                          <p:attrName>ppt_w</p:attrName>
                                        </p:attrNameLst>
                                      </p:cBhvr>
                                      <p:tavLst>
                                        <p:tav tm="0">
                                          <p:val>
                                            <p:fltVal val="0"/>
                                          </p:val>
                                        </p:tav>
                                        <p:tav tm="100000">
                                          <p:val>
                                            <p:strVal val="#ppt_w"/>
                                          </p:val>
                                        </p:tav>
                                      </p:tavLst>
                                    </p:anim>
                                    <p:anim calcmode="lin" valueType="num">
                                      <p:cBhvr>
                                        <p:cTn id="25" dur="250" fill="hold"/>
                                        <p:tgtEl>
                                          <p:spTgt spid="24"/>
                                        </p:tgtEl>
                                        <p:attrNameLst>
                                          <p:attrName>ppt_h</p:attrName>
                                        </p:attrNameLst>
                                      </p:cBhvr>
                                      <p:tavLst>
                                        <p:tav tm="0">
                                          <p:val>
                                            <p:fltVal val="0"/>
                                          </p:val>
                                        </p:tav>
                                        <p:tav tm="100000">
                                          <p:val>
                                            <p:strVal val="#ppt_h"/>
                                          </p:val>
                                        </p:tav>
                                      </p:tavLst>
                                    </p:anim>
                                    <p:animEffect transition="in" filter="fade">
                                      <p:cBhvr>
                                        <p:cTn id="26" dur="250"/>
                                        <p:tgtEl>
                                          <p:spTgt spid="24"/>
                                        </p:tgtEl>
                                      </p:cBhvr>
                                    </p:animEffect>
                                  </p:childTnLst>
                                </p:cTn>
                              </p:par>
                            </p:childTnLst>
                          </p:cTn>
                        </p:par>
                        <p:par>
                          <p:cTn id="27" fill="hold">
                            <p:stCondLst>
                              <p:cond delay="68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72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250"/>
                                        <p:tgtEl>
                                          <p:spTgt spid="13"/>
                                        </p:tgtEl>
                                      </p:cBhvr>
                                    </p:animEffect>
                                  </p:childTnLst>
                                </p:cTn>
                              </p:par>
                            </p:childTnLst>
                          </p:cTn>
                        </p:par>
                        <p:par>
                          <p:cTn id="35" fill="hold">
                            <p:stCondLst>
                              <p:cond delay="7700"/>
                            </p:stCondLst>
                            <p:childTnLst>
                              <p:par>
                                <p:cTn id="36" presetID="22" presetClass="entr" presetSubtype="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250"/>
                                        <p:tgtEl>
                                          <p:spTgt spid="10"/>
                                        </p:tgtEl>
                                      </p:cBhvr>
                                    </p:animEffect>
                                  </p:childTnLst>
                                </p:cTn>
                              </p:par>
                            </p:childTnLst>
                          </p:cTn>
                        </p:par>
                        <p:par>
                          <p:cTn id="39" fill="hold">
                            <p:stCondLst>
                              <p:cond delay="8200"/>
                            </p:stCondLst>
                            <p:childTnLst>
                              <p:par>
                                <p:cTn id="40" presetID="2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250"/>
                                        <p:tgtEl>
                                          <p:spTgt spid="12"/>
                                        </p:tgtEl>
                                      </p:cBhvr>
                                    </p:animEffect>
                                  </p:childTnLst>
                                </p:cTn>
                              </p:par>
                            </p:childTnLst>
                          </p:cTn>
                        </p:par>
                        <p:par>
                          <p:cTn id="43" fill="hold">
                            <p:stCondLst>
                              <p:cond delay="8700"/>
                            </p:stCondLst>
                            <p:childTnLst>
                              <p:par>
                                <p:cTn id="44" presetID="1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p:tgtEl>
                                          <p:spTgt spid="46"/>
                                        </p:tgtEl>
                                        <p:attrNameLst>
                                          <p:attrName>ppt_x</p:attrName>
                                        </p:attrNameLst>
                                      </p:cBhvr>
                                      <p:tavLst>
                                        <p:tav tm="0">
                                          <p:val>
                                            <p:strVal val="#ppt_x+#ppt_w*1.125000"/>
                                          </p:val>
                                        </p:tav>
                                        <p:tav tm="100000">
                                          <p:val>
                                            <p:strVal val="#ppt_x"/>
                                          </p:val>
                                        </p:tav>
                                      </p:tavLst>
                                    </p:anim>
                                    <p:animEffect transition="in" filter="wipe(left)">
                                      <p:cBhvr>
                                        <p:cTn id="47" dur="500"/>
                                        <p:tgtEl>
                                          <p:spTgt spid="46"/>
                                        </p:tgtEl>
                                      </p:cBhvr>
                                    </p:animEffect>
                                  </p:childTnLst>
                                </p:cTn>
                              </p:par>
                            </p:childTnLst>
                          </p:cTn>
                        </p:par>
                        <p:par>
                          <p:cTn id="48" fill="hold">
                            <p:stCondLst>
                              <p:cond delay="9200"/>
                            </p:stCondLst>
                            <p:childTnLst>
                              <p:par>
                                <p:cTn id="49" presetID="53" presetClass="entr" presetSubtype="16"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250" fill="hold"/>
                                        <p:tgtEl>
                                          <p:spTgt spid="27"/>
                                        </p:tgtEl>
                                        <p:attrNameLst>
                                          <p:attrName>ppt_w</p:attrName>
                                        </p:attrNameLst>
                                      </p:cBhvr>
                                      <p:tavLst>
                                        <p:tav tm="0">
                                          <p:val>
                                            <p:fltVal val="0"/>
                                          </p:val>
                                        </p:tav>
                                        <p:tav tm="100000">
                                          <p:val>
                                            <p:strVal val="#ppt_w"/>
                                          </p:val>
                                        </p:tav>
                                      </p:tavLst>
                                    </p:anim>
                                    <p:anim calcmode="lin" valueType="num">
                                      <p:cBhvr>
                                        <p:cTn id="52" dur="250" fill="hold"/>
                                        <p:tgtEl>
                                          <p:spTgt spid="27"/>
                                        </p:tgtEl>
                                        <p:attrNameLst>
                                          <p:attrName>ppt_h</p:attrName>
                                        </p:attrNameLst>
                                      </p:cBhvr>
                                      <p:tavLst>
                                        <p:tav tm="0">
                                          <p:val>
                                            <p:fltVal val="0"/>
                                          </p:val>
                                        </p:tav>
                                        <p:tav tm="100000">
                                          <p:val>
                                            <p:strVal val="#ppt_h"/>
                                          </p:val>
                                        </p:tav>
                                      </p:tavLst>
                                    </p:anim>
                                    <p:animEffect transition="in" filter="fade">
                                      <p:cBhvr>
                                        <p:cTn id="53" dur="250"/>
                                        <p:tgtEl>
                                          <p:spTgt spid="27"/>
                                        </p:tgtEl>
                                      </p:cBhvr>
                                    </p:animEffect>
                                  </p:childTnLst>
                                </p:cTn>
                              </p:par>
                            </p:childTnLst>
                          </p:cTn>
                        </p:par>
                        <p:par>
                          <p:cTn id="54" fill="hold">
                            <p:stCondLst>
                              <p:cond delay="9700"/>
                            </p:stCondLst>
                            <p:childTnLst>
                              <p:par>
                                <p:cTn id="55" presetID="10" presetClass="entr" presetSubtype="0" fill="hold" grpId="0" nodeType="afterEffect">
                                  <p:stCondLst>
                                    <p:cond delay="0"/>
                                  </p:stCondLst>
                                  <p:iterate type="wd">
                                    <p:tmPct val="10000"/>
                                  </p:iterate>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97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250"/>
                                        <p:tgtEl>
                                          <p:spTgt spid="16"/>
                                        </p:tgtEl>
                                      </p:cBhvr>
                                    </p:animEffect>
                                  </p:childTnLst>
                                </p:cTn>
                              </p:par>
                            </p:childTnLst>
                          </p:cTn>
                        </p:par>
                        <p:par>
                          <p:cTn id="62" fill="hold">
                            <p:stCondLst>
                              <p:cond delay="102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250"/>
                                        <p:tgtEl>
                                          <p:spTgt spid="14"/>
                                        </p:tgtEl>
                                      </p:cBhvr>
                                    </p:animEffect>
                                  </p:childTnLst>
                                </p:cTn>
                              </p:par>
                            </p:childTnLst>
                          </p:cTn>
                        </p:par>
                        <p:par>
                          <p:cTn id="66" fill="hold">
                            <p:stCondLst>
                              <p:cond delay="107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250"/>
                                        <p:tgtEl>
                                          <p:spTgt spid="15"/>
                                        </p:tgtEl>
                                      </p:cBhvr>
                                    </p:animEffect>
                                  </p:childTnLst>
                                </p:cTn>
                              </p:par>
                            </p:childTnLst>
                          </p:cTn>
                        </p:par>
                        <p:par>
                          <p:cTn id="70" fill="hold">
                            <p:stCondLst>
                              <p:cond delay="11200"/>
                            </p:stCondLst>
                            <p:childTnLst>
                              <p:par>
                                <p:cTn id="71" presetID="12" presetClass="entr" presetSubtype="8"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p:tgtEl>
                                          <p:spTgt spid="47"/>
                                        </p:tgtEl>
                                        <p:attrNameLst>
                                          <p:attrName>ppt_x</p:attrName>
                                        </p:attrNameLst>
                                      </p:cBhvr>
                                      <p:tavLst>
                                        <p:tav tm="0">
                                          <p:val>
                                            <p:strVal val="#ppt_x-#ppt_w*1.125000"/>
                                          </p:val>
                                        </p:tav>
                                        <p:tav tm="100000">
                                          <p:val>
                                            <p:strVal val="#ppt_x"/>
                                          </p:val>
                                        </p:tav>
                                      </p:tavLst>
                                    </p:anim>
                                    <p:animEffect transition="in" filter="wipe(right)">
                                      <p:cBhvr>
                                        <p:cTn id="74" dur="500"/>
                                        <p:tgtEl>
                                          <p:spTgt spid="47"/>
                                        </p:tgtEl>
                                      </p:cBhvr>
                                    </p:animEffect>
                                  </p:childTnLst>
                                </p:cTn>
                              </p:par>
                            </p:childTnLst>
                          </p:cTn>
                        </p:par>
                        <p:par>
                          <p:cTn id="75" fill="hold">
                            <p:stCondLst>
                              <p:cond delay="11700"/>
                            </p:stCondLst>
                            <p:childTnLst>
                              <p:par>
                                <p:cTn id="76" presetID="53" presetClass="entr" presetSubtype="1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250" fill="hold"/>
                                        <p:tgtEl>
                                          <p:spTgt spid="30"/>
                                        </p:tgtEl>
                                        <p:attrNameLst>
                                          <p:attrName>ppt_w</p:attrName>
                                        </p:attrNameLst>
                                      </p:cBhvr>
                                      <p:tavLst>
                                        <p:tav tm="0">
                                          <p:val>
                                            <p:fltVal val="0"/>
                                          </p:val>
                                        </p:tav>
                                        <p:tav tm="100000">
                                          <p:val>
                                            <p:strVal val="#ppt_w"/>
                                          </p:val>
                                        </p:tav>
                                      </p:tavLst>
                                    </p:anim>
                                    <p:anim calcmode="lin" valueType="num">
                                      <p:cBhvr>
                                        <p:cTn id="79" dur="250" fill="hold"/>
                                        <p:tgtEl>
                                          <p:spTgt spid="30"/>
                                        </p:tgtEl>
                                        <p:attrNameLst>
                                          <p:attrName>ppt_h</p:attrName>
                                        </p:attrNameLst>
                                      </p:cBhvr>
                                      <p:tavLst>
                                        <p:tav tm="0">
                                          <p:val>
                                            <p:fltVal val="0"/>
                                          </p:val>
                                        </p:tav>
                                        <p:tav tm="100000">
                                          <p:val>
                                            <p:strVal val="#ppt_h"/>
                                          </p:val>
                                        </p:tav>
                                      </p:tavLst>
                                    </p:anim>
                                    <p:animEffect transition="in" filter="fade">
                                      <p:cBhvr>
                                        <p:cTn id="80" dur="250"/>
                                        <p:tgtEl>
                                          <p:spTgt spid="30"/>
                                        </p:tgtEl>
                                      </p:cBhvr>
                                    </p:animEffect>
                                  </p:childTnLst>
                                </p:cTn>
                              </p:par>
                            </p:childTnLst>
                          </p:cTn>
                        </p:par>
                        <p:par>
                          <p:cTn id="81" fill="hold">
                            <p:stCondLst>
                              <p:cond delay="12200"/>
                            </p:stCondLst>
                            <p:childTnLst>
                              <p:par>
                                <p:cTn id="82" presetID="22" presetClass="entr" presetSubtype="1"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up)">
                                      <p:cBhvr>
                                        <p:cTn id="84"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5" grpId="0" animBg="1"/>
      <p:bldP spid="6" grpId="0" animBg="1"/>
      <p:bldP spid="10" grpId="0" animBg="1"/>
      <p:bldP spid="12" grpId="0" animBg="1"/>
      <p:bldP spid="13" grpId="0" animBg="1"/>
      <p:bldP spid="14" grpId="0" animBg="1"/>
      <p:bldP spid="15" grpId="0" animBg="1"/>
      <p:bldP spid="16" grpId="0" animBg="1"/>
      <p:bldP spid="18" grpId="0"/>
      <p:bldP spid="21" grpId="0"/>
      <p:bldP spid="23"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sp>
        <p:nvSpPr>
          <p:cNvPr id="7" name="TextBox 2"/>
          <p:cNvSpPr txBox="1"/>
          <p:nvPr/>
        </p:nvSpPr>
        <p:spPr>
          <a:xfrm>
            <a:off x="853490" y="2119348"/>
            <a:ext cx="4794275" cy="1962076"/>
          </a:xfrm>
          <a:prstGeom prst="rect">
            <a:avLst/>
          </a:prstGeom>
          <a:noFill/>
        </p:spPr>
        <p:txBody>
          <a:bodyPr wrap="square" lIns="68580" tIns="34290" rIns="68580" bIns="34290" rtlCol="0">
            <a:spAutoFit/>
          </a:bodyPr>
          <a:lstStyle/>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1</a:t>
            </a:r>
            <a:r>
              <a:rPr lang="zh-CN" altLang="en-US" sz="1600" b="1" dirty="0">
                <a:solidFill>
                  <a:srgbClr val="FD276E"/>
                </a:solidFill>
                <a:latin typeface="微软雅黑" panose="020B0503020204020204" pitchFamily="34" charset="-122"/>
                <a:ea typeface="微软雅黑" panose="020B0503020204020204" pitchFamily="34" charset="-122"/>
              </a:rPr>
              <a:t>）书写姿势正确</a:t>
            </a:r>
          </a:p>
          <a:p>
            <a:pPr>
              <a:lnSpc>
                <a:spcPct val="150000"/>
              </a:lnSpc>
            </a:pPr>
            <a:r>
              <a:rPr lang="zh-CN" altLang="en-US" sz="1400" b="1" dirty="0">
                <a:latin typeface="微软雅黑" panose="020B0503020204020204" pitchFamily="34" charset="-122"/>
                <a:ea typeface="微软雅黑" panose="020B0503020204020204" pitchFamily="34" charset="-122"/>
              </a:rPr>
              <a:t>要牢记“三个一”：</a:t>
            </a:r>
            <a:r>
              <a:rPr lang="zh-CN" altLang="en-US" sz="1400" dirty="0">
                <a:latin typeface="微软雅黑" panose="020B0503020204020204" pitchFamily="34" charset="-122"/>
                <a:ea typeface="微软雅黑" panose="020B0503020204020204" pitchFamily="34" charset="-122"/>
              </a:rPr>
              <a:t>眼离书本一尺远（</a:t>
            </a:r>
            <a:r>
              <a:rPr lang="en-US" altLang="zh-CN" sz="1400" dirty="0">
                <a:latin typeface="微软雅黑" panose="020B0503020204020204" pitchFamily="34" charset="-122"/>
                <a:ea typeface="微软雅黑" panose="020B0503020204020204" pitchFamily="34" charset="-122"/>
              </a:rPr>
              <a:t>33</a:t>
            </a:r>
            <a:r>
              <a:rPr lang="zh-CN" altLang="en-US" sz="1400" dirty="0">
                <a:latin typeface="微软雅黑" panose="020B0503020204020204" pitchFamily="34" charset="-122"/>
                <a:ea typeface="微软雅黑" panose="020B0503020204020204" pitchFamily="34" charset="-122"/>
              </a:rPr>
              <a:t>厘米）；胸离书桌一拳远（</a:t>
            </a:r>
            <a:r>
              <a:rPr lang="en-US" altLang="zh-CN" sz="1400" dirty="0">
                <a:latin typeface="微软雅黑" panose="020B0503020204020204" pitchFamily="34" charset="-122"/>
                <a:ea typeface="微软雅黑" panose="020B0503020204020204" pitchFamily="34" charset="-122"/>
              </a:rPr>
              <a:t>6—7</a:t>
            </a:r>
            <a:r>
              <a:rPr lang="zh-CN" altLang="en-US" sz="1400" dirty="0">
                <a:latin typeface="微软雅黑" panose="020B0503020204020204" pitchFamily="34" charset="-122"/>
                <a:ea typeface="微软雅黑" panose="020B0503020204020204" pitchFamily="34" charset="-122"/>
              </a:rPr>
              <a:t>厘米）；手离笔尖一寸远（</a:t>
            </a:r>
            <a:r>
              <a:rPr lang="en-US" altLang="zh-CN" sz="1400" dirty="0">
                <a:latin typeface="微软雅黑" panose="020B0503020204020204" pitchFamily="34" charset="-122"/>
                <a:ea typeface="微软雅黑" panose="020B0503020204020204" pitchFamily="34" charset="-122"/>
              </a:rPr>
              <a:t>3.3</a:t>
            </a:r>
            <a:r>
              <a:rPr lang="zh-CN" altLang="en-US" sz="1400" dirty="0">
                <a:latin typeface="微软雅黑" panose="020B0503020204020204" pitchFamily="34" charset="-122"/>
                <a:ea typeface="微软雅黑" panose="020B0503020204020204" pitchFamily="34" charset="-122"/>
              </a:rPr>
              <a:t>厘米）</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800"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2</a:t>
            </a:r>
            <a:r>
              <a:rPr lang="zh-CN" altLang="en-US" sz="1600" b="1" dirty="0">
                <a:solidFill>
                  <a:srgbClr val="FD276E"/>
                </a:solidFill>
                <a:latin typeface="微软雅黑" panose="020B0503020204020204" pitchFamily="34" charset="-122"/>
                <a:ea typeface="微软雅黑" panose="020B0503020204020204" pitchFamily="34" charset="-122"/>
              </a:rPr>
              <a:t>）读书姿势要端正</a:t>
            </a:r>
            <a:endParaRPr lang="en-US" altLang="zh-CN" sz="16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应采用坐姿，不要躺着看书，不要在走路时或乘车时看书。</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393" y="2180820"/>
            <a:ext cx="2763045" cy="2593125"/>
          </a:xfrm>
          <a:prstGeom prst="rect">
            <a:avLst/>
          </a:prstGeom>
        </p:spPr>
      </p:pic>
      <p:grpSp>
        <p:nvGrpSpPr>
          <p:cNvPr id="12" name="组合 11"/>
          <p:cNvGrpSpPr/>
          <p:nvPr/>
        </p:nvGrpSpPr>
        <p:grpSpPr>
          <a:xfrm>
            <a:off x="2103324" y="564272"/>
            <a:ext cx="4937352" cy="981375"/>
            <a:chOff x="2156664" y="840497"/>
            <a:chExt cx="4937352" cy="981375"/>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664" y="840497"/>
              <a:ext cx="4937352" cy="981375"/>
            </a:xfrm>
            <a:prstGeom prst="rect">
              <a:avLst/>
            </a:prstGeom>
          </p:spPr>
        </p:pic>
        <p:sp>
          <p:nvSpPr>
            <p:cNvPr id="15" name="文本框 23"/>
            <p:cNvSpPr txBox="1"/>
            <p:nvPr/>
          </p:nvSpPr>
          <p:spPr>
            <a:xfrm>
              <a:off x="3094672" y="1122273"/>
              <a:ext cx="2954655" cy="461665"/>
            </a:xfrm>
            <a:prstGeom prst="rect">
              <a:avLst/>
            </a:prstGeom>
            <a:noFill/>
          </p:spPr>
          <p:txBody>
            <a:bodyPr wrap="none" rtlCol="0">
              <a:spAutoFit/>
            </a:bodyPr>
            <a:lstStyle/>
            <a:p>
              <a:pPr lvl="0" algn="ctr"/>
              <a:r>
                <a:rPr lang="zh-CN" altLang="en-US" sz="2400" b="1" dirty="0">
                  <a:solidFill>
                    <a:prstClr val="black"/>
                  </a:solidFill>
                  <a:latin typeface="微软雅黑" panose="020B0503020204020204" pitchFamily="34" charset="-122"/>
                  <a:ea typeface="微软雅黑" panose="020B0503020204020204" pitchFamily="34" charset="-122"/>
                  <a:cs typeface="+mn-ea"/>
                  <a:sym typeface="+mn-lt"/>
                </a:rPr>
                <a:t>学习正确的用眼方法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2500"/>
                            </p:stCondLst>
                            <p:childTnLst>
                              <p:par>
                                <p:cTn id="13" presetID="16" presetClass="entr" presetSubtype="37"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sp>
        <p:nvSpPr>
          <p:cNvPr id="3" name="TextBox 2"/>
          <p:cNvSpPr txBox="1"/>
          <p:nvPr/>
        </p:nvSpPr>
        <p:spPr>
          <a:xfrm>
            <a:off x="853490" y="943691"/>
            <a:ext cx="7452950" cy="3325334"/>
          </a:xfrm>
          <a:prstGeom prst="rect">
            <a:avLst/>
          </a:prstGeom>
          <a:noFill/>
        </p:spPr>
        <p:txBody>
          <a:bodyPr wrap="square" lIns="68580" tIns="34290" rIns="68580" bIns="34290" rtlCol="0">
            <a:spAutoFit/>
          </a:bodyPr>
          <a:lstStyle/>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3</a:t>
            </a:r>
            <a:r>
              <a:rPr lang="zh-CN" altLang="en-US" sz="1600" b="1" dirty="0">
                <a:solidFill>
                  <a:srgbClr val="FD276E"/>
                </a:solidFill>
                <a:latin typeface="微软雅黑" panose="020B0503020204020204" pitchFamily="34" charset="-122"/>
                <a:ea typeface="微软雅黑" panose="020B0503020204020204" pitchFamily="34" charset="-122"/>
              </a:rPr>
              <a:t>）改善不良学习环境</a:t>
            </a:r>
            <a:endParaRPr lang="en-US" altLang="zh-CN" sz="16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读书、写字时光线很重要，采用左侧采光，不在强光下看书；学习用品也不能忽视，如纸张不能太白，印刷字体要清晰等。</a:t>
            </a:r>
          </a:p>
          <a:p>
            <a:pPr>
              <a:lnSpc>
                <a:spcPct val="150000"/>
              </a:lnSpc>
            </a:pPr>
            <a:endParaRPr lang="zh-CN" altLang="en-US" sz="8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4</a:t>
            </a:r>
            <a:r>
              <a:rPr lang="zh-CN" altLang="en-US" sz="1600" b="1" dirty="0">
                <a:solidFill>
                  <a:srgbClr val="FD276E"/>
                </a:solidFill>
                <a:latin typeface="微软雅黑" panose="020B0503020204020204" pitchFamily="34" charset="-122"/>
                <a:ea typeface="微软雅黑" panose="020B0503020204020204" pitchFamily="34" charset="-122"/>
              </a:rPr>
              <a:t>）控制阅读时间</a:t>
            </a:r>
            <a:endParaRPr lang="en-US" altLang="zh-CN" sz="16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阅读时间不可太长，必须有间断性休息，可以采取远眺、闭目、散步、</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做眼保健操等方式。</a:t>
            </a:r>
          </a:p>
          <a:p>
            <a:pPr>
              <a:lnSpc>
                <a:spcPct val="150000"/>
              </a:lnSpc>
            </a:pPr>
            <a:endParaRPr lang="zh-CN" altLang="en-US" sz="8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5</a:t>
            </a:r>
            <a:r>
              <a:rPr lang="zh-CN" altLang="en-US" sz="1600" b="1" dirty="0">
                <a:solidFill>
                  <a:srgbClr val="FD276E"/>
                </a:solidFill>
                <a:latin typeface="微软雅黑" panose="020B0503020204020204" pitchFamily="34" charset="-122"/>
                <a:ea typeface="微软雅黑" panose="020B0503020204020204" pitchFamily="34" charset="-122"/>
              </a:rPr>
              <a:t>）定期检查视力。</a:t>
            </a:r>
            <a:endParaRPr lang="en-US" altLang="zh-CN" sz="16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半年检查一次，便于早期发现，早期治疗。</a:t>
            </a:r>
          </a:p>
          <a:p>
            <a:pPr>
              <a:lnSpc>
                <a:spcPct val="150000"/>
              </a:lnSpc>
            </a:pPr>
            <a:endParaRPr lang="zh-CN" altLang="en-US" sz="800" b="1" dirty="0">
              <a:solidFill>
                <a:srgbClr val="FD276E"/>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231" y="1775012"/>
            <a:ext cx="2475356" cy="33684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sp>
        <p:nvSpPr>
          <p:cNvPr id="3" name="TextBox 2"/>
          <p:cNvSpPr txBox="1"/>
          <p:nvPr/>
        </p:nvSpPr>
        <p:spPr>
          <a:xfrm>
            <a:off x="853490" y="943691"/>
            <a:ext cx="7452950" cy="3485570"/>
          </a:xfrm>
          <a:prstGeom prst="rect">
            <a:avLst/>
          </a:prstGeom>
          <a:noFill/>
        </p:spPr>
        <p:txBody>
          <a:bodyPr wrap="square" lIns="68580" tIns="34290" rIns="68580" bIns="34290" rtlCol="0">
            <a:spAutoFit/>
          </a:bodyPr>
          <a:lstStyle/>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6</a:t>
            </a:r>
            <a:r>
              <a:rPr lang="zh-CN" altLang="en-US" sz="1600" b="1" dirty="0">
                <a:solidFill>
                  <a:srgbClr val="FD276E"/>
                </a:solidFill>
                <a:latin typeface="微软雅黑" panose="020B0503020204020204" pitchFamily="34" charset="-122"/>
                <a:ea typeface="微软雅黑" panose="020B0503020204020204" pitchFamily="34" charset="-122"/>
              </a:rPr>
              <a:t>）注意休息。</a:t>
            </a:r>
            <a:endParaRPr lang="en-US" altLang="zh-CN" sz="16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保证睡眠，作息时间要有规律， 小学生每天睡眠时间需</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小时，中学生需</a:t>
            </a:r>
            <a:r>
              <a:rPr lang="en-US" altLang="zh-CN" sz="1400" dirty="0">
                <a:latin typeface="微软雅黑" panose="020B0503020204020204" pitchFamily="34" charset="-122"/>
                <a:ea typeface="微软雅黑" panose="020B0503020204020204" pitchFamily="34" charset="-122"/>
              </a:rPr>
              <a:t>9</a:t>
            </a:r>
            <a:r>
              <a:rPr lang="zh-CN" altLang="en-US" sz="1400" dirty="0">
                <a:latin typeface="微软雅黑" panose="020B0503020204020204" pitchFamily="34" charset="-122"/>
                <a:ea typeface="微软雅黑" panose="020B0503020204020204" pitchFamily="34" charset="-122"/>
              </a:rPr>
              <a:t>小时。</a:t>
            </a:r>
          </a:p>
          <a:p>
            <a:pPr>
              <a:lnSpc>
                <a:spcPct val="150000"/>
              </a:lnSpc>
            </a:pPr>
            <a:endParaRPr lang="zh-CN" altLang="en-US" sz="8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7</a:t>
            </a:r>
            <a:r>
              <a:rPr lang="zh-CN" altLang="en-US" sz="1600" b="1" dirty="0">
                <a:solidFill>
                  <a:srgbClr val="FD276E"/>
                </a:solidFill>
                <a:latin typeface="微软雅黑" panose="020B0503020204020204" pitchFamily="34" charset="-122"/>
                <a:ea typeface="微软雅黑" panose="020B0503020204020204" pitchFamily="34" charset="-122"/>
              </a:rPr>
              <a:t>）少看电视，不玩电脑和手机。</a:t>
            </a:r>
          </a:p>
          <a:p>
            <a:pPr>
              <a:lnSpc>
                <a:spcPct val="150000"/>
              </a:lnSpc>
            </a:pPr>
            <a:r>
              <a:rPr lang="zh-CN" altLang="en-US" sz="1400" dirty="0">
                <a:latin typeface="微软雅黑" panose="020B0503020204020204" pitchFamily="34" charset="-122"/>
                <a:ea typeface="微软雅黑" panose="020B0503020204020204" pitchFamily="34" charset="-122"/>
              </a:rPr>
              <a:t>尽量减少多人眼产生辐射的电视、电脑、手机的接触，因为它们辐射出的</a:t>
            </a:r>
            <a:r>
              <a:rPr lang="en-US" altLang="zh-CN" sz="1400" dirty="0">
                <a:latin typeface="微软雅黑" panose="020B0503020204020204" pitchFamily="34" charset="-122"/>
                <a:ea typeface="微软雅黑" panose="020B0503020204020204" pitchFamily="34" charset="-122"/>
              </a:rPr>
              <a:t>X</a:t>
            </a:r>
            <a:r>
              <a:rPr lang="zh-CN" altLang="en-US" sz="1400" dirty="0">
                <a:latin typeface="微软雅黑" panose="020B0503020204020204" pitchFamily="34" charset="-122"/>
                <a:ea typeface="微软雅黑" panose="020B0503020204020204" pitchFamily="34" charset="-122"/>
              </a:rPr>
              <a:t>射线可大量消耗视网膜中的视紫质，可以使视力明显减退。这是因为视网膜和王斑部的功能受到了损坏。</a:t>
            </a:r>
          </a:p>
          <a:p>
            <a:pPr>
              <a:lnSpc>
                <a:spcPct val="150000"/>
              </a:lnSpc>
            </a:pPr>
            <a:endParaRPr lang="zh-CN" altLang="en-US" sz="8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                                 （</a:t>
            </a:r>
            <a:r>
              <a:rPr lang="en-US" altLang="zh-CN" sz="1600" b="1" dirty="0">
                <a:solidFill>
                  <a:srgbClr val="FD276E"/>
                </a:solidFill>
                <a:latin typeface="微软雅黑" panose="020B0503020204020204" pitchFamily="34" charset="-122"/>
                <a:ea typeface="微软雅黑" panose="020B0503020204020204" pitchFamily="34" charset="-122"/>
              </a:rPr>
              <a:t>8</a:t>
            </a:r>
            <a:r>
              <a:rPr lang="zh-CN" altLang="en-US" sz="1600" b="1" dirty="0">
                <a:solidFill>
                  <a:srgbClr val="FD276E"/>
                </a:solidFill>
                <a:latin typeface="微软雅黑" panose="020B0503020204020204" pitchFamily="34" charset="-122"/>
                <a:ea typeface="微软雅黑" panose="020B0503020204020204" pitchFamily="34" charset="-122"/>
              </a:rPr>
              <a:t>）做好眼保健操。</a:t>
            </a:r>
            <a:endParaRPr lang="en-US" altLang="zh-CN" sz="1600" b="1" dirty="0">
              <a:solidFill>
                <a:srgbClr val="FD276E"/>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眼保健操是一种眼睛的保健体操，主要是通过按摩眼部穴位，达到</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提高人们的眼睛视力，调整眼及头部的血液循环，调节肌肉，改善</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眼的疲劳的目的。</a:t>
            </a:r>
            <a:endParaRPr lang="zh-CN" altLang="en-US" sz="7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55812" y="2796988"/>
            <a:ext cx="2860940" cy="23465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sp>
        <p:nvSpPr>
          <p:cNvPr id="3" name="TextBox 2"/>
          <p:cNvSpPr txBox="1"/>
          <p:nvPr/>
        </p:nvSpPr>
        <p:spPr>
          <a:xfrm>
            <a:off x="853490" y="943691"/>
            <a:ext cx="7452950" cy="3208571"/>
          </a:xfrm>
          <a:prstGeom prst="rect">
            <a:avLst/>
          </a:prstGeom>
          <a:noFill/>
        </p:spPr>
        <p:txBody>
          <a:bodyPr wrap="square" lIns="68580" tIns="34290" rIns="68580" bIns="34290" rtlCol="0">
            <a:spAutoFit/>
          </a:bodyPr>
          <a:lstStyle/>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9</a:t>
            </a:r>
            <a:r>
              <a:rPr lang="zh-CN" altLang="en-US" sz="1600" b="1" dirty="0">
                <a:solidFill>
                  <a:srgbClr val="FD276E"/>
                </a:solidFill>
                <a:latin typeface="微软雅黑" panose="020B0503020204020204" pitchFamily="34" charset="-122"/>
                <a:ea typeface="微软雅黑" panose="020B0503020204020204" pitchFamily="34" charset="-122"/>
              </a:rPr>
              <a:t>）合理佩戴眼镜。</a:t>
            </a:r>
          </a:p>
          <a:p>
            <a:pPr>
              <a:lnSpc>
                <a:spcPct val="150000"/>
              </a:lnSpc>
            </a:pPr>
            <a:r>
              <a:rPr lang="zh-CN" altLang="en-US" sz="1400" dirty="0">
                <a:latin typeface="微软雅黑" panose="020B0503020204020204" pitchFamily="34" charset="-122"/>
                <a:ea typeface="微软雅黑" panose="020B0503020204020204" pitchFamily="34" charset="-122"/>
              </a:rPr>
              <a:t>配镜一定要通过医院眼科或正规眼镜店的准确验光，不能贪便宜、图省事，在摊贩手中随意挑一副戴，造成矫正过度，近视加深。另外，青少年近视有其特殊性，不强求一致。根据以下一般原则，做到区别对待。</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zh-CN" altLang="en-US" sz="8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）假性近视不要急忙配戴眼镜。</a:t>
            </a:r>
          </a:p>
          <a:p>
            <a:pPr>
              <a:lnSpc>
                <a:spcPct val="15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）半真半假性近视，为减轻视近工作的调节负担，应</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配眼镜，但不充分矫正。以配戴能获得较好视力、但度数</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略低于真实度数的凹透镜为宜。</a:t>
            </a:r>
          </a:p>
          <a:p>
            <a:pPr>
              <a:lnSpc>
                <a:spcPct val="15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）真性近视应立即配戴眼镜，坚持常戴。</a:t>
            </a:r>
            <a:endParaRPr lang="zh-CN" altLang="en-US" sz="7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5555557" y="2060263"/>
            <a:ext cx="3505506" cy="30832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grpSp>
        <p:nvGrpSpPr>
          <p:cNvPr id="3" name="组合 2"/>
          <p:cNvGrpSpPr/>
          <p:nvPr/>
        </p:nvGrpSpPr>
        <p:grpSpPr>
          <a:xfrm>
            <a:off x="2156664" y="840497"/>
            <a:ext cx="4937352" cy="981375"/>
            <a:chOff x="2156664" y="840497"/>
            <a:chExt cx="4937352" cy="98137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664" y="840497"/>
              <a:ext cx="4937352" cy="981375"/>
            </a:xfrm>
            <a:prstGeom prst="rect">
              <a:avLst/>
            </a:prstGeom>
          </p:spPr>
        </p:pic>
        <p:sp>
          <p:nvSpPr>
            <p:cNvPr id="5" name="文本框 23"/>
            <p:cNvSpPr txBox="1"/>
            <p:nvPr/>
          </p:nvSpPr>
          <p:spPr>
            <a:xfrm>
              <a:off x="2786895" y="1122273"/>
              <a:ext cx="3570209" cy="461665"/>
            </a:xfrm>
            <a:prstGeom prst="rect">
              <a:avLst/>
            </a:prstGeom>
            <a:noFill/>
          </p:spPr>
          <p:txBody>
            <a:bodyPr wrap="none" rtlCol="0">
              <a:spAutoFit/>
            </a:bodyPr>
            <a:lstStyle/>
            <a:p>
              <a:pPr algn="ctr"/>
              <a:r>
                <a:rPr lang="zh-CN" altLang="en-US" sz="2400" b="1" dirty="0">
                  <a:ln w="762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rPr>
                <a:t>多进行对眼睛有益的运动</a:t>
              </a:r>
            </a:p>
          </p:txBody>
        </p:sp>
        <p:sp>
          <p:nvSpPr>
            <p:cNvPr id="15" name="文本框 23"/>
            <p:cNvSpPr txBox="1"/>
            <p:nvPr/>
          </p:nvSpPr>
          <p:spPr>
            <a:xfrm>
              <a:off x="2786895" y="1122273"/>
              <a:ext cx="3570209" cy="461665"/>
            </a:xfrm>
            <a:prstGeom prst="rect">
              <a:avLst/>
            </a:prstGeom>
            <a:noFill/>
          </p:spPr>
          <p:txBody>
            <a:bodyPr wrap="none" rtlCol="0">
              <a:spAutoFit/>
            </a:bodyPr>
            <a:lstStyle/>
            <a:p>
              <a:pPr algn="ctr"/>
              <a:r>
                <a:rPr lang="zh-CN" altLang="en-US" sz="2400" b="1" dirty="0">
                  <a:latin typeface="微软雅黑" panose="020B0503020204020204" pitchFamily="34" charset="-122"/>
                  <a:ea typeface="微软雅黑" panose="020B0503020204020204" pitchFamily="34" charset="-122"/>
                  <a:cs typeface="+mn-ea"/>
                  <a:sym typeface="+mn-lt"/>
                </a:rPr>
                <a:t>多进行对眼睛有益的运动</a:t>
              </a:r>
            </a:p>
          </p:txBody>
        </p:sp>
      </p:grpSp>
      <p:sp>
        <p:nvSpPr>
          <p:cNvPr id="17" name="TextBox 2"/>
          <p:cNvSpPr txBox="1"/>
          <p:nvPr/>
        </p:nvSpPr>
        <p:spPr>
          <a:xfrm>
            <a:off x="845525" y="2036864"/>
            <a:ext cx="7452951" cy="2054409"/>
          </a:xfrm>
          <a:prstGeom prst="rect">
            <a:avLst/>
          </a:prstGeom>
          <a:noFill/>
        </p:spPr>
        <p:txBody>
          <a:bodyPr wrap="square" lIns="68580" tIns="34290" rIns="68580" bIns="34290" rtlCol="0">
            <a:spAutoFit/>
          </a:bodyPr>
          <a:lstStyle/>
          <a:p>
            <a:pPr>
              <a:lnSpc>
                <a:spcPct val="150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1</a:t>
            </a:r>
            <a:r>
              <a:rPr lang="zh-CN" altLang="en-US" sz="1600" b="1" dirty="0">
                <a:solidFill>
                  <a:srgbClr val="FD276E"/>
                </a:solidFill>
                <a:latin typeface="微软雅黑" panose="020B0503020204020204" pitchFamily="34" charset="-122"/>
                <a:ea typeface="微软雅黑" panose="020B0503020204020204" pitchFamily="34" charset="-122"/>
              </a:rPr>
              <a:t>）推广眼保健操</a:t>
            </a:r>
          </a:p>
          <a:p>
            <a:pPr>
              <a:lnSpc>
                <a:spcPct val="150000"/>
              </a:lnSpc>
            </a:pPr>
            <a:r>
              <a:rPr lang="zh-CN" altLang="en-US" sz="1400" dirty="0">
                <a:latin typeface="微软雅黑" panose="020B0503020204020204" pitchFamily="34" charset="-122"/>
                <a:ea typeface="微软雅黑" panose="020B0503020204020204" pitchFamily="34" charset="-122"/>
              </a:rPr>
              <a:t>每天有组织地、自觉地做眼保健操，保质保量地完成。</a:t>
            </a:r>
          </a:p>
          <a:p>
            <a:pPr>
              <a:lnSpc>
                <a:spcPct val="150000"/>
              </a:lnSpc>
            </a:pPr>
            <a:r>
              <a:rPr lang="zh-CN" altLang="en-US" sz="1400" dirty="0">
                <a:latin typeface="微软雅黑" panose="020B0503020204020204" pitchFamily="34" charset="-122"/>
                <a:ea typeface="微软雅黑" panose="020B0503020204020204" pitchFamily="34" charset="-122"/>
              </a:rPr>
              <a:t>眼保健操是一种眼睛的保健体操，主要是通过按摩眼部穴位，达到提高人们的眼睛视力，调整眼及头部的血液循环，调节肌肉，改善眼的疲劳的目的。</a:t>
            </a:r>
          </a:p>
          <a:p>
            <a:pPr>
              <a:lnSpc>
                <a:spcPct val="150000"/>
              </a:lnSpc>
            </a:pPr>
            <a:r>
              <a:rPr lang="zh-CN" altLang="en-US" sz="1400" dirty="0">
                <a:latin typeface="微软雅黑" panose="020B0503020204020204" pitchFamily="34" charset="-122"/>
                <a:ea typeface="微软雅黑" panose="020B0503020204020204" pitchFamily="34" charset="-122"/>
              </a:rPr>
              <a:t>眼保健操是根据中国古代的医学推拿、经络理论，结合体育医疗综合而成的按摩法。它通过对眼部周围穴位的按摩，使眼内气血通畅，改善神经营养。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28" y="914399"/>
            <a:ext cx="1547352" cy="1839365"/>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3993" y="914399"/>
            <a:ext cx="1653683" cy="183936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2381" y="914399"/>
            <a:ext cx="1614007" cy="1839365"/>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1094" y="914399"/>
            <a:ext cx="1614007" cy="1839365"/>
          </a:xfrm>
          <a:prstGeom prst="rect">
            <a:avLst/>
          </a:prstGeom>
        </p:spPr>
      </p:pic>
      <p:sp>
        <p:nvSpPr>
          <p:cNvPr id="14" name="TextBox 2"/>
          <p:cNvSpPr txBox="1"/>
          <p:nvPr/>
        </p:nvSpPr>
        <p:spPr>
          <a:xfrm>
            <a:off x="642069" y="2807552"/>
            <a:ext cx="1838467" cy="1689693"/>
          </a:xfrm>
          <a:prstGeom prst="rect">
            <a:avLst/>
          </a:prstGeom>
          <a:noFill/>
        </p:spPr>
        <p:txBody>
          <a:bodyPr wrap="square" lIns="68580" tIns="34290" rIns="68580" bIns="34290" rtlCol="0">
            <a:spAutoFit/>
          </a:bodyPr>
          <a:lstStyle/>
          <a:p>
            <a:pPr algn="ctr">
              <a:lnSpc>
                <a:spcPct val="130000"/>
              </a:lnSpc>
            </a:pPr>
            <a:r>
              <a:rPr lang="zh-CN" altLang="en-US" sz="1600" b="1" dirty="0">
                <a:solidFill>
                  <a:srgbClr val="FD276E"/>
                </a:solidFill>
                <a:latin typeface="微软雅黑" panose="020B0503020204020204" pitchFamily="34" charset="-122"/>
                <a:ea typeface="微软雅黑" panose="020B0503020204020204" pitchFamily="34" charset="-122"/>
              </a:rPr>
              <a:t>探天应穴</a:t>
            </a:r>
          </a:p>
          <a:p>
            <a:pPr>
              <a:lnSpc>
                <a:spcPct val="130000"/>
              </a:lnSpc>
            </a:pPr>
            <a:r>
              <a:rPr lang="zh-CN" altLang="en-US" sz="1300" dirty="0">
                <a:latin typeface="微软雅黑" panose="020B0503020204020204" pitchFamily="34" charset="-122"/>
                <a:ea typeface="微软雅黑" panose="020B0503020204020204" pitchFamily="34" charset="-122"/>
              </a:rPr>
              <a:t>以左右大拇指罗纹面接左右眉头下面的上眶角处。其他四指散开弯曲如弓状，支在前额上，按探面不要大。</a:t>
            </a:r>
          </a:p>
        </p:txBody>
      </p:sp>
      <p:sp>
        <p:nvSpPr>
          <p:cNvPr id="15" name="TextBox 2"/>
          <p:cNvSpPr txBox="1"/>
          <p:nvPr/>
        </p:nvSpPr>
        <p:spPr>
          <a:xfrm>
            <a:off x="2659481" y="2807552"/>
            <a:ext cx="1838467" cy="1229567"/>
          </a:xfrm>
          <a:prstGeom prst="rect">
            <a:avLst/>
          </a:prstGeom>
          <a:noFill/>
        </p:spPr>
        <p:txBody>
          <a:bodyPr wrap="square" lIns="68580" tIns="34290" rIns="68580" bIns="34290" rtlCol="0">
            <a:spAutoFit/>
          </a:bodyPr>
          <a:lstStyle/>
          <a:p>
            <a:pPr algn="ctr">
              <a:lnSpc>
                <a:spcPct val="130000"/>
              </a:lnSpc>
            </a:pPr>
            <a:r>
              <a:rPr lang="zh-CN" altLang="en-US" sz="1600" b="1" dirty="0">
                <a:solidFill>
                  <a:srgbClr val="FD276E"/>
                </a:solidFill>
                <a:latin typeface="微软雅黑" panose="020B0503020204020204" pitchFamily="34" charset="-122"/>
                <a:ea typeface="微软雅黑" panose="020B0503020204020204" pitchFamily="34" charset="-122"/>
              </a:rPr>
              <a:t>挤按睛明穴</a:t>
            </a:r>
          </a:p>
          <a:p>
            <a:pPr>
              <a:lnSpc>
                <a:spcPct val="130000"/>
              </a:lnSpc>
            </a:pPr>
            <a:r>
              <a:rPr lang="zh-CN" altLang="en-US" sz="1400" dirty="0">
                <a:latin typeface="微软雅黑" panose="020B0503020204020204" pitchFamily="34" charset="-122"/>
                <a:ea typeface="微软雅黑" panose="020B0503020204020204" pitchFamily="34" charset="-122"/>
              </a:rPr>
              <a:t>以左手或右手大拇指按鼻根部，先向下按、然后向上挤。 </a:t>
            </a:r>
            <a:endParaRPr lang="zh-CN" altLang="en-US" sz="1200" dirty="0">
              <a:latin typeface="微软雅黑" panose="020B0503020204020204" pitchFamily="34" charset="-122"/>
              <a:ea typeface="微软雅黑" panose="020B0503020204020204" pitchFamily="34" charset="-122"/>
            </a:endParaRPr>
          </a:p>
        </p:txBody>
      </p:sp>
      <p:sp>
        <p:nvSpPr>
          <p:cNvPr id="16" name="TextBox 2"/>
          <p:cNvSpPr txBox="1"/>
          <p:nvPr/>
        </p:nvSpPr>
        <p:spPr>
          <a:xfrm>
            <a:off x="4620287" y="2807552"/>
            <a:ext cx="1838467" cy="1985865"/>
          </a:xfrm>
          <a:prstGeom prst="rect">
            <a:avLst/>
          </a:prstGeom>
          <a:noFill/>
        </p:spPr>
        <p:txBody>
          <a:bodyPr wrap="square" lIns="68580" tIns="34290" rIns="68580" bIns="34290" rtlCol="0">
            <a:spAutoFit/>
          </a:bodyPr>
          <a:lstStyle/>
          <a:p>
            <a:pPr algn="ctr">
              <a:lnSpc>
                <a:spcPct val="130000"/>
              </a:lnSpc>
            </a:pPr>
            <a:r>
              <a:rPr lang="zh-CN" altLang="en-US" sz="1600" b="1" dirty="0">
                <a:solidFill>
                  <a:srgbClr val="FD276E"/>
                </a:solidFill>
                <a:latin typeface="微软雅黑" panose="020B0503020204020204" pitchFamily="34" charset="-122"/>
                <a:ea typeface="微软雅黑" panose="020B0503020204020204" pitchFamily="34" charset="-122"/>
              </a:rPr>
              <a:t>揉四白穴</a:t>
            </a:r>
          </a:p>
          <a:p>
            <a:pPr>
              <a:lnSpc>
                <a:spcPct val="114000"/>
              </a:lnSpc>
            </a:pPr>
            <a:r>
              <a:rPr lang="zh-CN" altLang="en-US" sz="1300" dirty="0">
                <a:latin typeface="微软雅黑" panose="020B0503020204020204" pitchFamily="34" charset="-122"/>
                <a:ea typeface="微软雅黑" panose="020B0503020204020204" pitchFamily="34" charset="-122"/>
              </a:rPr>
              <a:t>先以左右食指与中指并拢，放在靠近鼻翼两侧，大拇指支撑在下腭骨凹陷处，然后放下中指，在面颊中央按揉。注意穴位不需移动，按揉面不要太大。</a:t>
            </a:r>
          </a:p>
        </p:txBody>
      </p:sp>
      <p:sp>
        <p:nvSpPr>
          <p:cNvPr id="17" name="TextBox 2"/>
          <p:cNvSpPr txBox="1"/>
          <p:nvPr/>
        </p:nvSpPr>
        <p:spPr>
          <a:xfrm>
            <a:off x="6581094" y="2807552"/>
            <a:ext cx="2017412" cy="1940531"/>
          </a:xfrm>
          <a:prstGeom prst="rect">
            <a:avLst/>
          </a:prstGeom>
          <a:noFill/>
        </p:spPr>
        <p:txBody>
          <a:bodyPr wrap="square" lIns="68580" tIns="34290" rIns="68580" bIns="34290" rtlCol="0">
            <a:spAutoFit/>
          </a:bodyPr>
          <a:lstStyle/>
          <a:p>
            <a:pPr algn="ctr">
              <a:lnSpc>
                <a:spcPct val="130000"/>
              </a:lnSpc>
            </a:pPr>
            <a:r>
              <a:rPr lang="zh-CN" altLang="en-US" sz="1600" b="1" dirty="0">
                <a:solidFill>
                  <a:srgbClr val="FD276E"/>
                </a:solidFill>
                <a:latin typeface="微软雅黑" panose="020B0503020204020204" pitchFamily="34" charset="-122"/>
                <a:ea typeface="微软雅黑" panose="020B0503020204020204" pitchFamily="34" charset="-122"/>
              </a:rPr>
              <a:t>按太阳穴、轮刮眼眶</a:t>
            </a:r>
            <a:endParaRPr lang="en-US" altLang="zh-CN" sz="1600" b="1" dirty="0">
              <a:solidFill>
                <a:srgbClr val="FD276E"/>
              </a:solidFill>
              <a:latin typeface="微软雅黑" panose="020B0503020204020204" pitchFamily="34" charset="-122"/>
              <a:ea typeface="微软雅黑" panose="020B0503020204020204" pitchFamily="34" charset="-122"/>
            </a:endParaRPr>
          </a:p>
          <a:p>
            <a:pPr>
              <a:lnSpc>
                <a:spcPct val="120000"/>
              </a:lnSpc>
            </a:pPr>
            <a:r>
              <a:rPr lang="zh-CN" altLang="en-US" sz="1200" dirty="0">
                <a:latin typeface="微软雅黑" panose="020B0503020204020204" pitchFamily="34" charset="-122"/>
                <a:ea typeface="微软雅黑" panose="020B0503020204020204" pitchFamily="34" charset="-122"/>
              </a:rPr>
              <a:t>拳起四指，以左右大拇指罗纹面按住太阳穴，以左右食指第二节内侧面轮刮眼眶上下一圈，上侧从眉头开始，到眉梢为止，下面从内眼角起至外眼角止，先上后下，轮刮上下一圈。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2000"/>
                                        <p:tgtEl>
                                          <p:spTgt spid="14"/>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2000"/>
                                        <p:tgtEl>
                                          <p:spTgt spid="15"/>
                                        </p:tgtEl>
                                      </p:cBhvr>
                                    </p:animEffect>
                                  </p:childTnLst>
                                </p:cTn>
                              </p:par>
                            </p:childTnLst>
                          </p:cTn>
                        </p:par>
                        <p:par>
                          <p:cTn id="24" fill="hold">
                            <p:stCondLst>
                              <p:cond delay="50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5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2000"/>
                                        <p:tgtEl>
                                          <p:spTgt spid="16"/>
                                        </p:tgtEl>
                                      </p:cBhvr>
                                    </p:animEffect>
                                  </p:childTnLst>
                                </p:cTn>
                              </p:par>
                            </p:childTnLst>
                          </p:cTn>
                        </p:par>
                        <p:par>
                          <p:cTn id="34" fill="hold">
                            <p:stCondLst>
                              <p:cond delay="7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80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sp>
        <p:nvSpPr>
          <p:cNvPr id="3" name="TextBox 2"/>
          <p:cNvSpPr txBox="1"/>
          <p:nvPr/>
        </p:nvSpPr>
        <p:spPr>
          <a:xfrm>
            <a:off x="853490" y="943691"/>
            <a:ext cx="7791048" cy="3434786"/>
          </a:xfrm>
          <a:prstGeom prst="rect">
            <a:avLst/>
          </a:prstGeom>
          <a:noFill/>
        </p:spPr>
        <p:txBody>
          <a:bodyPr wrap="square" lIns="68580" tIns="34290" rIns="68580" bIns="34290" rtlCol="0">
            <a:spAutoFit/>
          </a:bodyPr>
          <a:lstStyle/>
          <a:p>
            <a:pPr>
              <a:lnSpc>
                <a:spcPct val="135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2</a:t>
            </a:r>
            <a:r>
              <a:rPr lang="zh-CN" altLang="en-US" sz="1600" b="1" dirty="0">
                <a:solidFill>
                  <a:srgbClr val="FD276E"/>
                </a:solidFill>
                <a:latin typeface="微软雅黑" panose="020B0503020204020204" pitchFamily="34" charset="-122"/>
                <a:ea typeface="微软雅黑" panose="020B0503020204020204" pitchFamily="34" charset="-122"/>
              </a:rPr>
              <a:t>）晶体操和远眺法</a:t>
            </a:r>
          </a:p>
          <a:p>
            <a:pPr>
              <a:lnSpc>
                <a:spcPct val="135000"/>
              </a:lnSpc>
            </a:pPr>
            <a:r>
              <a:rPr lang="zh-CN" altLang="en-US" sz="1400" dirty="0">
                <a:latin typeface="微软雅黑" panose="020B0503020204020204" pitchFamily="34" charset="-122"/>
                <a:ea typeface="微软雅黑" panose="020B0503020204020204" pitchFamily="34" charset="-122"/>
              </a:rPr>
              <a:t>眼珠运动法，头向上下左右运动旋转时，眼珠也跟着一起移动。</a:t>
            </a:r>
          </a:p>
          <a:p>
            <a:pPr>
              <a:lnSpc>
                <a:spcPct val="135000"/>
              </a:lnSpc>
            </a:pPr>
            <a:r>
              <a:rPr lang="zh-CN" altLang="en-US" sz="1400" dirty="0">
                <a:latin typeface="微软雅黑" panose="020B0503020204020204" pitchFamily="34" charset="-122"/>
                <a:ea typeface="微软雅黑" panose="020B0503020204020204" pitchFamily="34" charset="-122"/>
              </a:rPr>
              <a:t>眨眼 头向后仰并不停的眨眼，使血液循环畅通。眼睛轻微疲劳时，做</a:t>
            </a:r>
            <a:r>
              <a:rPr lang="en-US" altLang="zh-CN" sz="1400" dirty="0">
                <a:latin typeface="微软雅黑" panose="020B0503020204020204" pitchFamily="34" charset="-122"/>
                <a:ea typeface="微软雅黑" panose="020B0503020204020204" pitchFamily="34" charset="-122"/>
              </a:rPr>
              <a:t>2—3</a:t>
            </a:r>
            <a:r>
              <a:rPr lang="zh-CN" altLang="en-US" sz="1400" dirty="0">
                <a:latin typeface="微软雅黑" panose="020B0503020204020204" pitchFamily="34" charset="-122"/>
                <a:ea typeface="微软雅黑" panose="020B0503020204020204" pitchFamily="34" charset="-122"/>
              </a:rPr>
              <a:t>次眨眼运动即可缓解。</a:t>
            </a:r>
          </a:p>
          <a:p>
            <a:pPr>
              <a:lnSpc>
                <a:spcPct val="135000"/>
              </a:lnSpc>
            </a:pPr>
            <a:r>
              <a:rPr lang="zh-CN" altLang="en-US" sz="1400" dirty="0">
                <a:latin typeface="微软雅黑" panose="020B0503020204020204" pitchFamily="34" charset="-122"/>
                <a:ea typeface="微软雅黑" panose="020B0503020204020204" pitchFamily="34" charset="-122"/>
              </a:rPr>
              <a:t>远眺 看远处三分钟，在看近处三分钟，然后在看远处，依次较远几次，可以有效消除眼睛疲劳。</a:t>
            </a:r>
          </a:p>
          <a:p>
            <a:pPr>
              <a:lnSpc>
                <a:spcPct val="135000"/>
              </a:lnSpc>
            </a:pPr>
            <a:endParaRPr lang="zh-CN" altLang="en-US" sz="800" b="1" dirty="0">
              <a:solidFill>
                <a:srgbClr val="FD276E"/>
              </a:solidFill>
              <a:latin typeface="微软雅黑" panose="020B0503020204020204" pitchFamily="34" charset="-122"/>
              <a:ea typeface="微软雅黑" panose="020B0503020204020204" pitchFamily="34" charset="-122"/>
            </a:endParaRPr>
          </a:p>
          <a:p>
            <a:pPr>
              <a:lnSpc>
                <a:spcPct val="135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3</a:t>
            </a:r>
            <a:r>
              <a:rPr lang="zh-CN" altLang="en-US" sz="1600" b="1" dirty="0">
                <a:solidFill>
                  <a:srgbClr val="FD276E"/>
                </a:solidFill>
                <a:latin typeface="微软雅黑" panose="020B0503020204020204" pitchFamily="34" charset="-122"/>
                <a:ea typeface="微软雅黑" panose="020B0503020204020204" pitchFamily="34" charset="-122"/>
              </a:rPr>
              <a:t>）冷热敷交替法</a:t>
            </a:r>
          </a:p>
          <a:p>
            <a:pPr>
              <a:lnSpc>
                <a:spcPct val="135000"/>
              </a:lnSpc>
            </a:pPr>
            <a:r>
              <a:rPr lang="zh-CN" altLang="en-US" sz="1400" dirty="0">
                <a:latin typeface="微软雅黑" panose="020B0503020204020204" pitchFamily="34" charset="-122"/>
                <a:ea typeface="微软雅黑" panose="020B0503020204020204" pitchFamily="34" charset="-122"/>
              </a:rPr>
              <a:t>冷、热毛巾各一条，先把热毛巾放眼睛上敷五分钟，然后在用冷毛巾敷五分钟</a:t>
            </a:r>
          </a:p>
          <a:p>
            <a:pPr>
              <a:lnSpc>
                <a:spcPct val="135000"/>
              </a:lnSpc>
            </a:pPr>
            <a:endParaRPr lang="zh-CN" altLang="en-US" sz="800" b="1" dirty="0">
              <a:solidFill>
                <a:srgbClr val="FD276E"/>
              </a:solidFill>
              <a:latin typeface="微软雅黑" panose="020B0503020204020204" pitchFamily="34" charset="-122"/>
              <a:ea typeface="微软雅黑" panose="020B0503020204020204" pitchFamily="34" charset="-122"/>
            </a:endParaRPr>
          </a:p>
          <a:p>
            <a:pPr>
              <a:lnSpc>
                <a:spcPct val="135000"/>
              </a:lnSpc>
            </a:pPr>
            <a:r>
              <a:rPr lang="zh-CN" altLang="en-US" sz="1600" b="1" dirty="0">
                <a:solidFill>
                  <a:srgbClr val="FD276E"/>
                </a:solidFill>
                <a:latin typeface="微软雅黑" panose="020B0503020204020204" pitchFamily="34" charset="-122"/>
                <a:ea typeface="微软雅黑" panose="020B0503020204020204" pitchFamily="34" charset="-122"/>
              </a:rPr>
              <a:t>（</a:t>
            </a:r>
            <a:r>
              <a:rPr lang="en-US" altLang="zh-CN" sz="1600" b="1" dirty="0">
                <a:solidFill>
                  <a:srgbClr val="FD276E"/>
                </a:solidFill>
                <a:latin typeface="微软雅黑" panose="020B0503020204020204" pitchFamily="34" charset="-122"/>
                <a:ea typeface="微软雅黑" panose="020B0503020204020204" pitchFamily="34" charset="-122"/>
              </a:rPr>
              <a:t>4</a:t>
            </a:r>
            <a:r>
              <a:rPr lang="zh-CN" altLang="en-US" sz="1600" b="1" dirty="0">
                <a:solidFill>
                  <a:srgbClr val="FD276E"/>
                </a:solidFill>
                <a:latin typeface="微软雅黑" panose="020B0503020204020204" pitchFamily="34" charset="-122"/>
                <a:ea typeface="微软雅黑" panose="020B0503020204020204" pitchFamily="34" charset="-122"/>
              </a:rPr>
              <a:t>）积极参加体育运动</a:t>
            </a:r>
          </a:p>
          <a:p>
            <a:pPr>
              <a:lnSpc>
                <a:spcPct val="135000"/>
              </a:lnSpc>
            </a:pPr>
            <a:r>
              <a:rPr lang="zh-CN" altLang="en-US" sz="1400" dirty="0">
                <a:latin typeface="微软雅黑" panose="020B0503020204020204" pitchFamily="34" charset="-122"/>
                <a:ea typeface="微软雅黑" panose="020B0503020204020204" pitchFamily="34" charset="-122"/>
              </a:rPr>
              <a:t>运动能加速血液循环，有利于眼睛的健康。其中，打乒乓球是一种很好的睫状肌运动法，打乒乓球时眼睛不断的远近、上下调节和运动，对增加睫</a:t>
            </a:r>
            <a:endParaRPr lang="en-US" altLang="zh-CN" sz="1400" dirty="0">
              <a:latin typeface="微软雅黑" panose="020B0503020204020204" pitchFamily="34" charset="-122"/>
              <a:ea typeface="微软雅黑" panose="020B0503020204020204" pitchFamily="34" charset="-122"/>
            </a:endParaRPr>
          </a:p>
          <a:p>
            <a:pPr>
              <a:lnSpc>
                <a:spcPct val="135000"/>
              </a:lnSpc>
            </a:pPr>
            <a:r>
              <a:rPr lang="zh-CN" altLang="en-US" sz="1400" dirty="0">
                <a:latin typeface="微软雅黑" panose="020B0503020204020204" pitchFamily="34" charset="-122"/>
                <a:ea typeface="微软雅黑" panose="020B0503020204020204" pitchFamily="34" charset="-122"/>
              </a:rPr>
              <a:t>状肌的收缩功能很有益处。</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5681" y="3610613"/>
            <a:ext cx="4418319" cy="15328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723823"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我们该如何预防近视</a:t>
            </a:r>
          </a:p>
        </p:txBody>
      </p:sp>
      <p:grpSp>
        <p:nvGrpSpPr>
          <p:cNvPr id="3" name="组合 2"/>
          <p:cNvGrpSpPr/>
          <p:nvPr/>
        </p:nvGrpSpPr>
        <p:grpSpPr>
          <a:xfrm>
            <a:off x="2156664" y="840497"/>
            <a:ext cx="4937352" cy="981375"/>
            <a:chOff x="2156664" y="840497"/>
            <a:chExt cx="4937352" cy="98137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664" y="840497"/>
              <a:ext cx="4937352" cy="981375"/>
            </a:xfrm>
            <a:prstGeom prst="rect">
              <a:avLst/>
            </a:prstGeom>
          </p:spPr>
        </p:pic>
        <p:sp>
          <p:nvSpPr>
            <p:cNvPr id="5" name="文本框 23"/>
            <p:cNvSpPr txBox="1"/>
            <p:nvPr/>
          </p:nvSpPr>
          <p:spPr>
            <a:xfrm>
              <a:off x="3094672" y="1122273"/>
              <a:ext cx="2954655" cy="461665"/>
            </a:xfrm>
            <a:prstGeom prst="rect">
              <a:avLst/>
            </a:prstGeom>
            <a:noFill/>
          </p:spPr>
          <p:txBody>
            <a:bodyPr wrap="none" rtlCol="0">
              <a:spAutoFit/>
            </a:bodyPr>
            <a:lstStyle/>
            <a:p>
              <a:pPr algn="ctr"/>
              <a:r>
                <a:rPr lang="zh-CN" altLang="en-US" sz="2400" b="1" dirty="0">
                  <a:ln w="762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rPr>
                <a:t>养成良好的饮食习惯</a:t>
              </a:r>
            </a:p>
          </p:txBody>
        </p:sp>
        <p:sp>
          <p:nvSpPr>
            <p:cNvPr id="15" name="文本框 23"/>
            <p:cNvSpPr txBox="1"/>
            <p:nvPr/>
          </p:nvSpPr>
          <p:spPr>
            <a:xfrm>
              <a:off x="3094672" y="1122273"/>
              <a:ext cx="2954655" cy="461665"/>
            </a:xfrm>
            <a:prstGeom prst="rect">
              <a:avLst/>
            </a:prstGeom>
            <a:noFill/>
          </p:spPr>
          <p:txBody>
            <a:bodyPr wrap="none" rtlCol="0">
              <a:spAutoFit/>
            </a:bodyPr>
            <a:lstStyle/>
            <a:p>
              <a:pPr algn="ctr"/>
              <a:r>
                <a:rPr lang="zh-CN" altLang="en-US" sz="2400" b="1" dirty="0">
                  <a:latin typeface="微软雅黑" panose="020B0503020204020204" pitchFamily="34" charset="-122"/>
                  <a:ea typeface="微软雅黑" panose="020B0503020204020204" pitchFamily="34" charset="-122"/>
                  <a:cs typeface="+mn-ea"/>
                  <a:sym typeface="+mn-lt"/>
                </a:rPr>
                <a:t>养成良好的饮食习惯</a:t>
              </a:r>
            </a:p>
          </p:txBody>
        </p:sp>
      </p:grpSp>
      <p:sp>
        <p:nvSpPr>
          <p:cNvPr id="17" name="TextBox 2"/>
          <p:cNvSpPr txBox="1"/>
          <p:nvPr/>
        </p:nvSpPr>
        <p:spPr>
          <a:xfrm>
            <a:off x="845525" y="1865714"/>
            <a:ext cx="7452951" cy="1038746"/>
          </a:xfrm>
          <a:prstGeom prst="rect">
            <a:avLst/>
          </a:prstGeom>
          <a:noFill/>
        </p:spPr>
        <p:txBody>
          <a:bodyPr wrap="square" lIns="68580" tIns="34290" rIns="68580" bIns="34290"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       民间有“吃什么补什么”的说法，虽然没什么科学依据，但是眼睛是一个高耗能、高耗养的器官，所以我们从一日三餐都应该保证健康的饮食，包括有蛋白质、淀粉、脂肪、维生素、微量元素等，比例要合适。</a:t>
            </a:r>
          </a:p>
        </p:txBody>
      </p:sp>
      <p:sp>
        <p:nvSpPr>
          <p:cNvPr id="8" name="矩形 7"/>
          <p:cNvSpPr/>
          <p:nvPr/>
        </p:nvSpPr>
        <p:spPr>
          <a:xfrm>
            <a:off x="845525" y="2904460"/>
            <a:ext cx="6720412" cy="1323824"/>
          </a:xfrm>
          <a:prstGeom prst="rect">
            <a:avLst/>
          </a:prstGeom>
        </p:spPr>
        <p:txBody>
          <a:bodyPr wrap="square" lIns="68580" tIns="34290" rIns="68580" bIns="34290">
            <a:spAutoFit/>
          </a:bodyPr>
          <a:lstStyle/>
          <a:p>
            <a:pPr>
              <a:lnSpc>
                <a:spcPct val="150000"/>
              </a:lnSpc>
              <a:buClr>
                <a:srgbClr val="4EB300"/>
              </a:buClr>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）肝脏、蛋黄、胡萝卜里面含有大量的维生素</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，对于缺乏维生素</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而导致眼病的人来说，吃这类食物对眼睛肯定是有益处的。</a:t>
            </a:r>
          </a:p>
          <a:p>
            <a:pPr>
              <a:lnSpc>
                <a:spcPct val="150000"/>
              </a:lnSpc>
              <a:buClr>
                <a:srgbClr val="4EB300"/>
              </a:buClr>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）多吃新鲜水果和蔬菜，适当增加蛋白质的摄入。</a:t>
            </a:r>
          </a:p>
          <a:p>
            <a:pPr>
              <a:lnSpc>
                <a:spcPct val="150000"/>
              </a:lnSpc>
              <a:buClr>
                <a:srgbClr val="4EB300"/>
              </a:buClr>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）不吃糖、甜食、油炸食品，减少体内铬的排出，以促进视网膜和视神经的发育。</a:t>
            </a:r>
            <a:endParaRPr lang="zh-CN" altLang="en-US" sz="1600" b="1" dirty="0">
              <a:solidFill>
                <a:srgbClr val="FD276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4970" y="2904935"/>
            <a:ext cx="2569029" cy="22385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childTnLst>
                          </p:cTn>
                        </p:par>
                        <p:par>
                          <p:cTn id="12" fill="hold">
                            <p:stCondLst>
                              <p:cond delay="25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8"/>
                                        </p:tgtEl>
                                        <p:attrNameLst>
                                          <p:attrName>style.visibility</p:attrName>
                                        </p:attrNameLst>
                                      </p:cBhvr>
                                      <p:to>
                                        <p:strVal val="visible"/>
                                      </p:to>
                                    </p:set>
                                    <p:animEffect transition="in" filter="wipe(left)">
                                      <p:cBhvr>
                                        <p:cTn id="15" dur="100"/>
                                        <p:tgtEl>
                                          <p:spTgt spid="8"/>
                                        </p:tgtEl>
                                      </p:cBhvr>
                                    </p:animEffect>
                                  </p:childTnLst>
                                </p:cTn>
                              </p:par>
                            </p:childTnLst>
                          </p:cTn>
                        </p:par>
                        <p:par>
                          <p:cTn id="16" fill="hold">
                            <p:stCondLst>
                              <p:cond delay="617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653713"/>
            <a:ext cx="5943600" cy="3356312"/>
          </a:xfrm>
          <a:prstGeom prst="rect">
            <a:avLst/>
          </a:prstGeom>
        </p:spPr>
      </p:pic>
      <p:grpSp>
        <p:nvGrpSpPr>
          <p:cNvPr id="17" name="组合 16"/>
          <p:cNvGrpSpPr/>
          <p:nvPr/>
        </p:nvGrpSpPr>
        <p:grpSpPr>
          <a:xfrm>
            <a:off x="-1" y="3423874"/>
            <a:ext cx="9144000" cy="1719626"/>
            <a:chOff x="-1" y="3423874"/>
            <a:chExt cx="9144000" cy="1719626"/>
          </a:xfrm>
        </p:grpSpPr>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19" name="图片 18"/>
            <p:cNvPicPr>
              <a:picLocks noChangeAspect="1"/>
            </p:cNvPicPr>
            <p:nvPr/>
          </p:nvPicPr>
          <p:blipFill rotWithShape="1">
            <a:blip r:embed="rId5"/>
            <a:srcRect l="32640" r="-1604" b="5645"/>
            <a:stretch>
              <a:fillRect/>
            </a:stretch>
          </p:blipFill>
          <p:spPr>
            <a:xfrm>
              <a:off x="0" y="3423874"/>
              <a:ext cx="2358570" cy="1719626"/>
            </a:xfrm>
            <a:prstGeom prst="rect">
              <a:avLst/>
            </a:prstGeom>
          </p:spPr>
        </p:pic>
      </p:grpSp>
      <p:pic>
        <p:nvPicPr>
          <p:cNvPr id="20" name="图片 19"/>
          <p:cNvPicPr>
            <a:picLocks noChangeAspect="1"/>
          </p:cNvPicPr>
          <p:nvPr/>
        </p:nvPicPr>
        <p:blipFill>
          <a:blip r:embed="rId6"/>
          <a:stretch>
            <a:fillRect/>
          </a:stretch>
        </p:blipFill>
        <p:spPr>
          <a:xfrm>
            <a:off x="6273358" y="828631"/>
            <a:ext cx="1531085" cy="626820"/>
          </a:xfrm>
          <a:prstGeom prst="rect">
            <a:avLst/>
          </a:prstGeom>
        </p:spPr>
      </p:pic>
      <p:pic>
        <p:nvPicPr>
          <p:cNvPr id="21" name="图片 20"/>
          <p:cNvPicPr>
            <a:picLocks noChangeAspect="1"/>
          </p:cNvPicPr>
          <p:nvPr/>
        </p:nvPicPr>
        <p:blipFill rotWithShape="1">
          <a:blip r:embed="rId6"/>
          <a:srcRect r="53837"/>
          <a:stretch>
            <a:fillRect/>
          </a:stretch>
        </p:blipFill>
        <p:spPr>
          <a:xfrm>
            <a:off x="7960553" y="1714972"/>
            <a:ext cx="1183447" cy="1049534"/>
          </a:xfrm>
          <a:prstGeom prst="rect">
            <a:avLst/>
          </a:prstGeom>
        </p:spPr>
      </p:pic>
      <p:pic>
        <p:nvPicPr>
          <p:cNvPr id="22" name="图片 21"/>
          <p:cNvPicPr>
            <a:picLocks noChangeAspect="1"/>
          </p:cNvPicPr>
          <p:nvPr/>
        </p:nvPicPr>
        <p:blipFill>
          <a:blip r:embed="rId6"/>
          <a:stretch>
            <a:fillRect/>
          </a:stretch>
        </p:blipFill>
        <p:spPr>
          <a:xfrm flipH="1">
            <a:off x="-4249" y="400050"/>
            <a:ext cx="1942963" cy="795441"/>
          </a:xfrm>
          <a:prstGeom prst="rect">
            <a:avLst/>
          </a:prstGeom>
        </p:spPr>
      </p:pic>
      <p:pic>
        <p:nvPicPr>
          <p:cNvPr id="33" name="图片 32"/>
          <p:cNvPicPr>
            <a:picLocks noChangeAspect="1"/>
          </p:cNvPicPr>
          <p:nvPr/>
        </p:nvPicPr>
        <p:blipFill>
          <a:blip r:embed="rId6"/>
          <a:stretch>
            <a:fillRect/>
          </a:stretch>
        </p:blipFill>
        <p:spPr>
          <a:xfrm>
            <a:off x="3199684" y="81853"/>
            <a:ext cx="1189113" cy="486818"/>
          </a:xfrm>
          <a:prstGeom prst="rect">
            <a:avLst/>
          </a:prstGeom>
        </p:spPr>
      </p:pic>
      <p:grpSp>
        <p:nvGrpSpPr>
          <p:cNvPr id="34" name="组合 33"/>
          <p:cNvGrpSpPr/>
          <p:nvPr/>
        </p:nvGrpSpPr>
        <p:grpSpPr>
          <a:xfrm>
            <a:off x="0" y="-1"/>
            <a:ext cx="9144001" cy="1292626"/>
            <a:chOff x="-327315" y="3793521"/>
            <a:chExt cx="9660708" cy="1365669"/>
          </a:xfrm>
        </p:grpSpPr>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21721"/>
            <a:stretch>
              <a:fillRect/>
            </a:stretch>
          </p:blipFill>
          <p:spPr>
            <a:xfrm flipV="1">
              <a:off x="-327315" y="3793521"/>
              <a:ext cx="2118941" cy="981859"/>
            </a:xfrm>
            <a:prstGeom prst="rect">
              <a:avLst/>
            </a:prstGeom>
          </p:spPr>
        </p:pic>
        <p:pic>
          <p:nvPicPr>
            <p:cNvPr id="38" name="图片 37"/>
            <p:cNvPicPr>
              <a:picLocks noChangeAspect="1"/>
            </p:cNvPicPr>
            <p:nvPr/>
          </p:nvPicPr>
          <p:blipFill rotWithShape="1">
            <a:blip r:embed="rId8" cstate="print">
              <a:extLst>
                <a:ext uri="{28A0092B-C50C-407E-A947-70E740481C1C}">
                  <a14:useLocalDpi xmlns:a14="http://schemas.microsoft.com/office/drawing/2010/main" val="0"/>
                </a:ext>
              </a:extLst>
            </a:blip>
            <a:srcRect r="8254" b="29760"/>
            <a:stretch>
              <a:fillRect/>
            </a:stretch>
          </p:blipFill>
          <p:spPr>
            <a:xfrm flipV="1">
              <a:off x="385774" y="3793522"/>
              <a:ext cx="2483504" cy="689654"/>
            </a:xfrm>
            <a:prstGeom prst="rect">
              <a:avLst/>
            </a:prstGeom>
          </p:spPr>
        </p:pic>
      </p:grpSp>
      <p:sp>
        <p:nvSpPr>
          <p:cNvPr id="43" name="文本框 42"/>
          <p:cNvSpPr txBox="1"/>
          <p:nvPr/>
        </p:nvSpPr>
        <p:spPr>
          <a:xfrm>
            <a:off x="1771931" y="1904378"/>
            <a:ext cx="5219419" cy="1355499"/>
          </a:xfrm>
          <a:prstGeom prst="rect">
            <a:avLst/>
          </a:prstGeom>
          <a:noFill/>
        </p:spPr>
        <p:txBody>
          <a:bodyPr wrap="square" rtlCol="0">
            <a:spAutoFit/>
          </a:bodyPr>
          <a:lstStyle/>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第五章</a:t>
            </a:r>
            <a:endParaRPr lang="en-US" altLang="zh-CN" sz="3600" b="1" spc="300" dirty="0">
              <a:solidFill>
                <a:srgbClr val="FD276E"/>
              </a:solidFill>
              <a:latin typeface="微软雅黑" panose="020B0503020204020204" pitchFamily="34" charset="-122"/>
              <a:ea typeface="微软雅黑" panose="020B0503020204020204" pitchFamily="34" charset="-122"/>
            </a:endParaRPr>
          </a:p>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保护视力我们一起行动</a:t>
            </a:r>
          </a:p>
        </p:txBody>
      </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4010" y="1877797"/>
            <a:ext cx="2015900" cy="3265703"/>
          </a:xfrm>
          <a:prstGeom prst="rect">
            <a:avLst/>
          </a:prstGeom>
        </p:spPr>
      </p:pic>
      <p:pic>
        <p:nvPicPr>
          <p:cNvPr id="23" name="图片 22"/>
          <p:cNvPicPr>
            <a:picLocks noChangeAspect="1"/>
          </p:cNvPicPr>
          <p:nvPr/>
        </p:nvPicPr>
        <p:blipFill rotWithShape="1">
          <a:blip r:embed="rId10">
            <a:extLst>
              <a:ext uri="{28A0092B-C50C-407E-A947-70E740481C1C}">
                <a14:useLocalDpi xmlns:a14="http://schemas.microsoft.com/office/drawing/2010/main" val="0"/>
              </a:ext>
            </a:extLst>
          </a:blip>
          <a:srcRect l="56932" t="5556" r="24630" b="76111"/>
          <a:stretch>
            <a:fillRect/>
          </a:stretch>
        </p:blipFill>
        <p:spPr>
          <a:xfrm>
            <a:off x="6838950" y="0"/>
            <a:ext cx="1190626" cy="9429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53713"/>
            <a:ext cx="5057775" cy="3356312"/>
          </a:xfrm>
          <a:prstGeom prst="rect">
            <a:avLst/>
          </a:prstGeom>
        </p:spPr>
      </p:pic>
      <p:grpSp>
        <p:nvGrpSpPr>
          <p:cNvPr id="17" name="组合 16"/>
          <p:cNvGrpSpPr/>
          <p:nvPr/>
        </p:nvGrpSpPr>
        <p:grpSpPr>
          <a:xfrm>
            <a:off x="-1" y="3423874"/>
            <a:ext cx="9144000" cy="1719626"/>
            <a:chOff x="-1" y="3423874"/>
            <a:chExt cx="9144000" cy="1719626"/>
          </a:xfrm>
        </p:grpSpPr>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19" name="图片 18"/>
            <p:cNvPicPr>
              <a:picLocks noChangeAspect="1"/>
            </p:cNvPicPr>
            <p:nvPr/>
          </p:nvPicPr>
          <p:blipFill rotWithShape="1">
            <a:blip r:embed="rId5"/>
            <a:srcRect l="32640" r="-1604" b="5645"/>
            <a:stretch>
              <a:fillRect/>
            </a:stretch>
          </p:blipFill>
          <p:spPr>
            <a:xfrm>
              <a:off x="0" y="3423874"/>
              <a:ext cx="2358570" cy="1719626"/>
            </a:xfrm>
            <a:prstGeom prst="rect">
              <a:avLst/>
            </a:prstGeom>
          </p:spPr>
        </p:pic>
      </p:grpSp>
      <p:pic>
        <p:nvPicPr>
          <p:cNvPr id="20" name="图片 19"/>
          <p:cNvPicPr>
            <a:picLocks noChangeAspect="1"/>
          </p:cNvPicPr>
          <p:nvPr/>
        </p:nvPicPr>
        <p:blipFill>
          <a:blip r:embed="rId6"/>
          <a:stretch>
            <a:fillRect/>
          </a:stretch>
        </p:blipFill>
        <p:spPr>
          <a:xfrm>
            <a:off x="6273358" y="828631"/>
            <a:ext cx="1531085" cy="626820"/>
          </a:xfrm>
          <a:prstGeom prst="rect">
            <a:avLst/>
          </a:prstGeom>
        </p:spPr>
      </p:pic>
      <p:pic>
        <p:nvPicPr>
          <p:cNvPr id="21" name="图片 20"/>
          <p:cNvPicPr>
            <a:picLocks noChangeAspect="1"/>
          </p:cNvPicPr>
          <p:nvPr/>
        </p:nvPicPr>
        <p:blipFill rotWithShape="1">
          <a:blip r:embed="rId6"/>
          <a:srcRect r="53837"/>
          <a:stretch>
            <a:fillRect/>
          </a:stretch>
        </p:blipFill>
        <p:spPr>
          <a:xfrm>
            <a:off x="7960553" y="1714972"/>
            <a:ext cx="1183447" cy="1049534"/>
          </a:xfrm>
          <a:prstGeom prst="rect">
            <a:avLst/>
          </a:prstGeom>
        </p:spPr>
      </p:pic>
      <p:pic>
        <p:nvPicPr>
          <p:cNvPr id="22" name="图片 21"/>
          <p:cNvPicPr>
            <a:picLocks noChangeAspect="1"/>
          </p:cNvPicPr>
          <p:nvPr/>
        </p:nvPicPr>
        <p:blipFill>
          <a:blip r:embed="rId6"/>
          <a:stretch>
            <a:fillRect/>
          </a:stretch>
        </p:blipFill>
        <p:spPr>
          <a:xfrm flipH="1">
            <a:off x="-4249" y="400050"/>
            <a:ext cx="1942963" cy="795441"/>
          </a:xfrm>
          <a:prstGeom prst="rect">
            <a:avLst/>
          </a:prstGeom>
        </p:spPr>
      </p:pic>
      <p:pic>
        <p:nvPicPr>
          <p:cNvPr id="33" name="图片 32"/>
          <p:cNvPicPr>
            <a:picLocks noChangeAspect="1"/>
          </p:cNvPicPr>
          <p:nvPr/>
        </p:nvPicPr>
        <p:blipFill>
          <a:blip r:embed="rId6"/>
          <a:stretch>
            <a:fillRect/>
          </a:stretch>
        </p:blipFill>
        <p:spPr>
          <a:xfrm>
            <a:off x="3199684" y="81853"/>
            <a:ext cx="1189113" cy="486818"/>
          </a:xfrm>
          <a:prstGeom prst="rect">
            <a:avLst/>
          </a:prstGeom>
        </p:spPr>
      </p:pic>
      <p:grpSp>
        <p:nvGrpSpPr>
          <p:cNvPr id="34" name="组合 33"/>
          <p:cNvGrpSpPr/>
          <p:nvPr/>
        </p:nvGrpSpPr>
        <p:grpSpPr>
          <a:xfrm>
            <a:off x="0" y="-1"/>
            <a:ext cx="9144001" cy="1292626"/>
            <a:chOff x="-327315" y="3793521"/>
            <a:chExt cx="9660708" cy="1365669"/>
          </a:xfrm>
        </p:grpSpPr>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21721"/>
            <a:stretch>
              <a:fillRect/>
            </a:stretch>
          </p:blipFill>
          <p:spPr>
            <a:xfrm flipV="1">
              <a:off x="-327315" y="3793521"/>
              <a:ext cx="2118941" cy="981859"/>
            </a:xfrm>
            <a:prstGeom prst="rect">
              <a:avLst/>
            </a:prstGeom>
          </p:spPr>
        </p:pic>
        <p:pic>
          <p:nvPicPr>
            <p:cNvPr id="38" name="图片 37"/>
            <p:cNvPicPr>
              <a:picLocks noChangeAspect="1"/>
            </p:cNvPicPr>
            <p:nvPr/>
          </p:nvPicPr>
          <p:blipFill rotWithShape="1">
            <a:blip r:embed="rId8" cstate="print">
              <a:extLst>
                <a:ext uri="{28A0092B-C50C-407E-A947-70E740481C1C}">
                  <a14:useLocalDpi xmlns:a14="http://schemas.microsoft.com/office/drawing/2010/main" val="0"/>
                </a:ext>
              </a:extLst>
            </a:blip>
            <a:srcRect r="8254" b="29760"/>
            <a:stretch>
              <a:fillRect/>
            </a:stretch>
          </p:blipFill>
          <p:spPr>
            <a:xfrm flipV="1">
              <a:off x="385774" y="3793522"/>
              <a:ext cx="2483504" cy="689654"/>
            </a:xfrm>
            <a:prstGeom prst="rect">
              <a:avLst/>
            </a:prstGeom>
          </p:spPr>
        </p:pic>
      </p:grpSp>
      <p:sp>
        <p:nvSpPr>
          <p:cNvPr id="43" name="文本框 42"/>
          <p:cNvSpPr txBox="1"/>
          <p:nvPr/>
        </p:nvSpPr>
        <p:spPr>
          <a:xfrm>
            <a:off x="2238656" y="1980578"/>
            <a:ext cx="4400269" cy="1307474"/>
          </a:xfrm>
          <a:prstGeom prst="rect">
            <a:avLst/>
          </a:prstGeom>
          <a:noFill/>
        </p:spPr>
        <p:txBody>
          <a:bodyPr wrap="square" rtlCol="0">
            <a:spAutoFit/>
          </a:bodyPr>
          <a:lstStyle/>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第一章</a:t>
            </a:r>
            <a:endParaRPr lang="en-US" altLang="zh-CN" sz="3600" b="1" spc="300" dirty="0">
              <a:solidFill>
                <a:srgbClr val="FD276E"/>
              </a:solidFill>
              <a:latin typeface="微软雅黑" panose="020B0503020204020204" pitchFamily="34" charset="-122"/>
              <a:ea typeface="微软雅黑" panose="020B0503020204020204" pitchFamily="34" charset="-122"/>
            </a:endParaRPr>
          </a:p>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认识我们的眼睛</a:t>
            </a:r>
          </a:p>
        </p:txBody>
      </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4010" y="1877797"/>
            <a:ext cx="2015900" cy="3265703"/>
          </a:xfrm>
          <a:prstGeom prst="rect">
            <a:avLst/>
          </a:prstGeom>
        </p:spPr>
      </p:pic>
      <p:pic>
        <p:nvPicPr>
          <p:cNvPr id="23" name="图片 22"/>
          <p:cNvPicPr>
            <a:picLocks noChangeAspect="1"/>
          </p:cNvPicPr>
          <p:nvPr/>
        </p:nvPicPr>
        <p:blipFill rotWithShape="1">
          <a:blip r:embed="rId10">
            <a:extLst>
              <a:ext uri="{28A0092B-C50C-407E-A947-70E740481C1C}">
                <a14:useLocalDpi xmlns:a14="http://schemas.microsoft.com/office/drawing/2010/main" val="0"/>
              </a:ext>
            </a:extLst>
          </a:blip>
          <a:srcRect l="56932" t="5556" r="24630" b="76111"/>
          <a:stretch>
            <a:fillRect/>
          </a:stretch>
        </p:blipFill>
        <p:spPr>
          <a:xfrm>
            <a:off x="6838950" y="0"/>
            <a:ext cx="1190626" cy="9429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保护视力我们一起行动</a:t>
            </a:r>
          </a:p>
        </p:txBody>
      </p:sp>
      <p:grpSp>
        <p:nvGrpSpPr>
          <p:cNvPr id="3" name="组合 2"/>
          <p:cNvGrpSpPr/>
          <p:nvPr/>
        </p:nvGrpSpPr>
        <p:grpSpPr>
          <a:xfrm>
            <a:off x="624505" y="999569"/>
            <a:ext cx="3506337" cy="1018566"/>
            <a:chOff x="600442" y="978244"/>
            <a:chExt cx="3506337" cy="1018566"/>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42" y="978244"/>
              <a:ext cx="3506337" cy="1018566"/>
            </a:xfrm>
            <a:prstGeom prst="rect">
              <a:avLst/>
            </a:prstGeom>
          </p:spPr>
        </p:pic>
        <p:grpSp>
          <p:nvGrpSpPr>
            <p:cNvPr id="5" name="组合 4"/>
            <p:cNvGrpSpPr/>
            <p:nvPr/>
          </p:nvGrpSpPr>
          <p:grpSpPr>
            <a:xfrm>
              <a:off x="1003785" y="1197345"/>
              <a:ext cx="2713652" cy="500137"/>
              <a:chOff x="1052986" y="1304521"/>
              <a:chExt cx="2713652" cy="500137"/>
            </a:xfrm>
          </p:grpSpPr>
          <p:sp>
            <p:nvSpPr>
              <p:cNvPr id="6" name="TextBox 5"/>
              <p:cNvSpPr txBox="1"/>
              <p:nvPr/>
            </p:nvSpPr>
            <p:spPr>
              <a:xfrm rot="21369515">
                <a:off x="1052986" y="1304521"/>
                <a:ext cx="2713652" cy="500137"/>
              </a:xfrm>
              <a:prstGeom prst="rect">
                <a:avLst/>
              </a:prstGeom>
              <a:noFill/>
            </p:spPr>
            <p:txBody>
              <a:bodyPr wrap="square" lIns="68580" tIns="34290" rIns="68580" bIns="34290" rtlCol="0">
                <a:spAutoFit/>
              </a:bodyPr>
              <a:lstStyle/>
              <a:p>
                <a:pPr algn="ctr"/>
                <a:r>
                  <a:rPr lang="zh-CN" altLang="en-US" sz="2800" b="1" spc="300" dirty="0">
                    <a:ln w="76200">
                      <a:solidFill>
                        <a:schemeClr val="bg1"/>
                      </a:solidFill>
                    </a:ln>
                    <a:solidFill>
                      <a:schemeClr val="bg1"/>
                    </a:solidFill>
                    <a:latin typeface="微软雅黑" panose="020B0503020204020204" pitchFamily="34" charset="-122"/>
                    <a:ea typeface="微软雅黑" panose="020B0503020204020204" pitchFamily="34" charset="-122"/>
                  </a:rPr>
                  <a:t>爱眼日</a:t>
                </a:r>
              </a:p>
            </p:txBody>
          </p:sp>
          <p:sp>
            <p:nvSpPr>
              <p:cNvPr id="7" name="TextBox 5"/>
              <p:cNvSpPr txBox="1"/>
              <p:nvPr/>
            </p:nvSpPr>
            <p:spPr>
              <a:xfrm rot="21369515">
                <a:off x="1052986" y="1304521"/>
                <a:ext cx="2713652" cy="500137"/>
              </a:xfrm>
              <a:prstGeom prst="rect">
                <a:avLst/>
              </a:prstGeom>
              <a:noFill/>
            </p:spPr>
            <p:txBody>
              <a:bodyPr wrap="square" lIns="68580" tIns="34290" rIns="68580" bIns="34290" rtlCol="0">
                <a:spAutoFit/>
              </a:bodyPr>
              <a:lstStyle/>
              <a:p>
                <a:pPr algn="ctr"/>
                <a:r>
                  <a:rPr lang="zh-CN" altLang="en-US" sz="2800" b="1" spc="300" dirty="0">
                    <a:solidFill>
                      <a:srgbClr val="0070C0"/>
                    </a:solidFill>
                    <a:latin typeface="微软雅黑" panose="020B0503020204020204" pitchFamily="34" charset="-122"/>
                    <a:ea typeface="微软雅黑" panose="020B0503020204020204" pitchFamily="34" charset="-122"/>
                  </a:rPr>
                  <a:t>爱眼日</a:t>
                </a:r>
              </a:p>
            </p:txBody>
          </p:sp>
        </p:grpSp>
      </p:grpSp>
      <p:sp>
        <p:nvSpPr>
          <p:cNvPr id="8" name="TextBox 2"/>
          <p:cNvSpPr txBox="1"/>
          <p:nvPr/>
        </p:nvSpPr>
        <p:spPr>
          <a:xfrm>
            <a:off x="853489" y="2244333"/>
            <a:ext cx="5692454" cy="1759712"/>
          </a:xfrm>
          <a:prstGeom prst="rect">
            <a:avLst/>
          </a:prstGeom>
          <a:noFill/>
        </p:spPr>
        <p:txBody>
          <a:bodyPr wrap="square" lIns="68580" tIns="34290" rIns="68580" bIns="34290" rtlCol="0">
            <a:spAutoFit/>
          </a:bodyPr>
          <a:lstStyle/>
          <a:p>
            <a:pPr>
              <a:lnSpc>
                <a:spcPct val="150000"/>
              </a:lnSpc>
            </a:pPr>
            <a:r>
              <a:rPr lang="zh-CN" altLang="en-US" sz="1500" dirty="0">
                <a:latin typeface="微软雅黑" panose="020B0503020204020204" pitchFamily="34" charset="-122"/>
                <a:ea typeface="微软雅黑" panose="020B0503020204020204" pitchFamily="34" charset="-122"/>
              </a:rPr>
              <a:t>       爱眼日，英文称为“</a:t>
            </a:r>
            <a:r>
              <a:rPr lang="en-US" altLang="zh-CN" sz="1500" dirty="0">
                <a:latin typeface="微软雅黑" panose="020B0503020204020204" pitchFamily="34" charset="-122"/>
                <a:ea typeface="微软雅黑" panose="020B0503020204020204" pitchFamily="34" charset="-122"/>
              </a:rPr>
              <a:t>Sight day”</a:t>
            </a: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1992</a:t>
            </a:r>
            <a:r>
              <a:rPr lang="zh-CN" altLang="en-US" sz="1500" dirty="0">
                <a:latin typeface="微软雅黑" panose="020B0503020204020204" pitchFamily="34" charset="-122"/>
                <a:ea typeface="微软雅黑" panose="020B0503020204020204" pitchFamily="34" charset="-122"/>
              </a:rPr>
              <a:t>年</a:t>
            </a:r>
            <a:r>
              <a:rPr lang="en-US" altLang="zh-CN" sz="1500" dirty="0">
                <a:latin typeface="微软雅黑" panose="020B0503020204020204" pitchFamily="34" charset="-122"/>
                <a:ea typeface="微软雅黑" panose="020B0503020204020204" pitchFamily="34" charset="-122"/>
              </a:rPr>
              <a:t>9</a:t>
            </a:r>
            <a:r>
              <a:rPr lang="zh-CN" altLang="en-US" sz="1500" dirty="0">
                <a:latin typeface="微软雅黑" panose="020B0503020204020204" pitchFamily="34" charset="-122"/>
                <a:ea typeface="微软雅黑" panose="020B0503020204020204" pitchFamily="34" charset="-122"/>
              </a:rPr>
              <a:t>月</a:t>
            </a:r>
            <a:r>
              <a:rPr lang="en-US" altLang="zh-CN" sz="1500" dirty="0">
                <a:latin typeface="微软雅黑" panose="020B0503020204020204" pitchFamily="34" charset="-122"/>
                <a:ea typeface="微软雅黑" panose="020B0503020204020204" pitchFamily="34" charset="-122"/>
              </a:rPr>
              <a:t>25</a:t>
            </a:r>
            <a:r>
              <a:rPr lang="zh-CN" altLang="en-US" sz="1500" dirty="0">
                <a:latin typeface="微软雅黑" panose="020B0503020204020204" pitchFamily="34" charset="-122"/>
                <a:ea typeface="微软雅黑" panose="020B0503020204020204" pitchFamily="34" charset="-122"/>
              </a:rPr>
              <a:t>日，天津医科大学眼科教授王延华与流行病学教授耿贯一首次倡议在国内设立爱眼日。</a:t>
            </a:r>
            <a:r>
              <a:rPr lang="en-US" altLang="zh-CN" sz="1500" dirty="0">
                <a:latin typeface="微软雅黑" panose="020B0503020204020204" pitchFamily="34" charset="-122"/>
                <a:ea typeface="微软雅黑" panose="020B0503020204020204" pitchFamily="34" charset="-122"/>
              </a:rPr>
              <a:t>1996</a:t>
            </a:r>
            <a:r>
              <a:rPr lang="zh-CN" altLang="en-US" sz="1500" dirty="0">
                <a:latin typeface="微软雅黑" panose="020B0503020204020204" pitchFamily="34" charset="-122"/>
                <a:ea typeface="微软雅黑" panose="020B0503020204020204" pitchFamily="34" charset="-122"/>
              </a:rPr>
              <a:t>年，国家卫生部、国家教育部、团中央、中国残联等</a:t>
            </a:r>
            <a:r>
              <a:rPr lang="en-US" altLang="zh-CN" sz="1500" dirty="0">
                <a:latin typeface="微软雅黑" panose="020B0503020204020204" pitchFamily="34" charset="-122"/>
                <a:ea typeface="微软雅黑" panose="020B0503020204020204" pitchFamily="34" charset="-122"/>
              </a:rPr>
              <a:t>12</a:t>
            </a:r>
            <a:r>
              <a:rPr lang="zh-CN" altLang="en-US" sz="1500" dirty="0">
                <a:latin typeface="微软雅黑" panose="020B0503020204020204" pitchFamily="34" charset="-122"/>
                <a:ea typeface="微软雅黑" panose="020B0503020204020204" pitchFamily="34" charset="-122"/>
              </a:rPr>
              <a:t>个部委联合发出通知，将爱眼日活动列为国家节日之一，并重新确定每年</a:t>
            </a:r>
            <a:r>
              <a:rPr lang="en-US" altLang="zh-CN" sz="1500" dirty="0">
                <a:latin typeface="微软雅黑" panose="020B0503020204020204" pitchFamily="34" charset="-122"/>
                <a:ea typeface="微软雅黑" panose="020B0503020204020204" pitchFamily="34" charset="-122"/>
              </a:rPr>
              <a:t>6</a:t>
            </a:r>
            <a:r>
              <a:rPr lang="zh-CN" altLang="en-US" sz="1500" dirty="0">
                <a:latin typeface="微软雅黑" panose="020B0503020204020204" pitchFamily="34" charset="-122"/>
                <a:ea typeface="微软雅黑" panose="020B0503020204020204" pitchFamily="34" charset="-122"/>
              </a:rPr>
              <a:t>月</a:t>
            </a:r>
            <a:r>
              <a:rPr lang="en-US" altLang="zh-CN" sz="1500" dirty="0">
                <a:latin typeface="微软雅黑" panose="020B0503020204020204" pitchFamily="34" charset="-122"/>
                <a:ea typeface="微软雅黑" panose="020B0503020204020204" pitchFamily="34" charset="-122"/>
              </a:rPr>
              <a:t>6</a:t>
            </a:r>
            <a:r>
              <a:rPr lang="zh-CN" altLang="en-US" sz="1500" dirty="0">
                <a:latin typeface="微软雅黑" panose="020B0503020204020204" pitchFamily="34" charset="-122"/>
                <a:ea typeface="微软雅黑" panose="020B0503020204020204" pitchFamily="34" charset="-122"/>
              </a:rPr>
              <a:t>日为“全国爱眼日”。</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7200" y="756003"/>
            <a:ext cx="1823730" cy="43874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保护视力我们一起行动</a:t>
            </a:r>
          </a:p>
        </p:txBody>
      </p:sp>
      <p:grpSp>
        <p:nvGrpSpPr>
          <p:cNvPr id="3" name="组合 2"/>
          <p:cNvGrpSpPr/>
          <p:nvPr/>
        </p:nvGrpSpPr>
        <p:grpSpPr>
          <a:xfrm>
            <a:off x="624505" y="999569"/>
            <a:ext cx="3506337" cy="1018566"/>
            <a:chOff x="600442" y="978244"/>
            <a:chExt cx="3506337" cy="1018566"/>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42" y="978244"/>
              <a:ext cx="3506337" cy="1018566"/>
            </a:xfrm>
            <a:prstGeom prst="rect">
              <a:avLst/>
            </a:prstGeom>
          </p:spPr>
        </p:pic>
        <p:grpSp>
          <p:nvGrpSpPr>
            <p:cNvPr id="5" name="组合 4"/>
            <p:cNvGrpSpPr/>
            <p:nvPr/>
          </p:nvGrpSpPr>
          <p:grpSpPr>
            <a:xfrm>
              <a:off x="836421" y="1224669"/>
              <a:ext cx="2991004" cy="501185"/>
              <a:chOff x="885622" y="1331845"/>
              <a:chExt cx="2991004" cy="501185"/>
            </a:xfrm>
          </p:grpSpPr>
          <p:sp>
            <p:nvSpPr>
              <p:cNvPr id="6" name="TextBox 5"/>
              <p:cNvSpPr txBox="1"/>
              <p:nvPr/>
            </p:nvSpPr>
            <p:spPr>
              <a:xfrm rot="21369515">
                <a:off x="901273" y="1332893"/>
                <a:ext cx="2959702" cy="500137"/>
              </a:xfrm>
              <a:prstGeom prst="rect">
                <a:avLst/>
              </a:prstGeom>
              <a:noFill/>
            </p:spPr>
            <p:txBody>
              <a:bodyPr wrap="square" lIns="68580" tIns="34290" rIns="68580" bIns="34290" rtlCol="0">
                <a:spAutoFit/>
              </a:bodyPr>
              <a:lstStyle/>
              <a:p>
                <a:pPr algn="ctr"/>
                <a:r>
                  <a:rPr lang="zh-CN" altLang="en-US" sz="2800" b="1" dirty="0">
                    <a:ln w="76200">
                      <a:solidFill>
                        <a:schemeClr val="bg1"/>
                      </a:solidFill>
                    </a:ln>
                    <a:solidFill>
                      <a:schemeClr val="bg1"/>
                    </a:solidFill>
                    <a:latin typeface="微软雅黑" panose="020B0503020204020204" pitchFamily="34" charset="-122"/>
                    <a:ea typeface="微软雅黑" panose="020B0503020204020204" pitchFamily="34" charset="-122"/>
                  </a:rPr>
                  <a:t>历届爱眼日主题</a:t>
                </a:r>
              </a:p>
            </p:txBody>
          </p:sp>
          <p:sp>
            <p:nvSpPr>
              <p:cNvPr id="7" name="TextBox 5"/>
              <p:cNvSpPr txBox="1"/>
              <p:nvPr/>
            </p:nvSpPr>
            <p:spPr>
              <a:xfrm rot="21369515">
                <a:off x="885622" y="1331845"/>
                <a:ext cx="2991004" cy="500137"/>
              </a:xfrm>
              <a:prstGeom prst="rect">
                <a:avLst/>
              </a:prstGeom>
              <a:noFill/>
            </p:spPr>
            <p:txBody>
              <a:bodyPr wrap="square" lIns="68580" tIns="34290" rIns="68580" bIns="34290" rtlCol="0">
                <a:spAutoFit/>
              </a:bodyPr>
              <a:lstStyle/>
              <a:p>
                <a:pPr algn="ctr"/>
                <a:r>
                  <a:rPr lang="zh-CN" altLang="en-US" sz="2800" b="1" dirty="0">
                    <a:solidFill>
                      <a:srgbClr val="00B050"/>
                    </a:solidFill>
                    <a:latin typeface="微软雅黑" panose="020B0503020204020204" pitchFamily="34" charset="-122"/>
                    <a:ea typeface="微软雅黑" panose="020B0503020204020204" pitchFamily="34" charset="-122"/>
                  </a:rPr>
                  <a:t>历届爱眼日主题</a:t>
                </a:r>
              </a:p>
            </p:txBody>
          </p:sp>
        </p:grpSp>
      </p:grpSp>
      <p:sp>
        <p:nvSpPr>
          <p:cNvPr id="13" name="矩形 12"/>
          <p:cNvSpPr/>
          <p:nvPr/>
        </p:nvSpPr>
        <p:spPr>
          <a:xfrm>
            <a:off x="680089" y="2380686"/>
            <a:ext cx="4428940" cy="2008242"/>
          </a:xfrm>
          <a:prstGeom prst="rect">
            <a:avLst/>
          </a:prstGeom>
        </p:spPr>
        <p:txBody>
          <a:bodyPr wrap="square" lIns="68580" tIns="34290" rIns="68580" bIns="34290">
            <a:spAutoFit/>
          </a:bodyPr>
          <a:lstStyle/>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1996</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保护儿童和青少年视力</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1997</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老年人眼保健</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1998</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预防眼外伤</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1999</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保护老年人视力，提高生活质量</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2000</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动员起来，让白内障盲见光明</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2001</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早期干预，减少可避免的儿童盲症</a:t>
            </a:r>
            <a:endParaRPr lang="en-US" altLang="zh-CN" sz="1400" dirty="0">
              <a:latin typeface="微软雅黑" panose="020B0503020204020204" pitchFamily="34" charset="-122"/>
              <a:ea typeface="微软雅黑" panose="020B0503020204020204" pitchFamily="34" charset="-122"/>
            </a:endParaRPr>
          </a:p>
        </p:txBody>
      </p:sp>
      <p:sp>
        <p:nvSpPr>
          <p:cNvPr id="15" name="矩形 14"/>
          <p:cNvSpPr/>
          <p:nvPr/>
        </p:nvSpPr>
        <p:spPr>
          <a:xfrm>
            <a:off x="4620717" y="1088024"/>
            <a:ext cx="3783054" cy="3300904"/>
          </a:xfrm>
          <a:prstGeom prst="rect">
            <a:avLst/>
          </a:prstGeom>
        </p:spPr>
        <p:txBody>
          <a:bodyPr wrap="square" lIns="68580" tIns="34290" rIns="68580" bIns="34290">
            <a:spAutoFit/>
          </a:bodyPr>
          <a:lstStyle/>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2002</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关爱老年人的眼睛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享有看见的权利</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2003</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爱护眼睛、为消除可避免盲而努力</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2004</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防治屈光不正及低视力，提高儿童和青少年眼保健水平</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2005</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预防近视，珍爱光明</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2006</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防盲治盲，共同参与</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2007</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防盲进社区，关注眼健康</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2008</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明亮眼睛迎奥运</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2009</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关注青少年眼健康</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2009</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珍爱视觉之窗</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268" y="3039292"/>
            <a:ext cx="1664721" cy="21042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保护视力我们一起行动</a:t>
            </a:r>
          </a:p>
        </p:txBody>
      </p:sp>
      <p:sp>
        <p:nvSpPr>
          <p:cNvPr id="13" name="矩形 12"/>
          <p:cNvSpPr/>
          <p:nvPr/>
        </p:nvSpPr>
        <p:spPr>
          <a:xfrm>
            <a:off x="680088" y="1132459"/>
            <a:ext cx="7433397" cy="3909147"/>
          </a:xfrm>
          <a:prstGeom prst="rect">
            <a:avLst/>
          </a:prstGeom>
        </p:spPr>
        <p:txBody>
          <a:bodyPr wrap="square" lIns="68580" tIns="34290" rIns="68580" bIns="34290">
            <a:spAutoFit/>
          </a:bodyPr>
          <a:lstStyle/>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2010</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：关注贫困人口眼健康，百万工程送光明</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2011</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关爱低视力患者，提高康复质量</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2012</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情系白内障患者共享和谐新视界</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2013</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汇聚中国梦，</a:t>
            </a:r>
            <a:r>
              <a:rPr lang="en-US" altLang="zh-CN" sz="1400" dirty="0">
                <a:latin typeface="微软雅黑" panose="020B0503020204020204" pitchFamily="34" charset="-122"/>
                <a:ea typeface="微软雅黑" panose="020B0503020204020204" pitchFamily="34" charset="-122"/>
              </a:rPr>
              <a:t>2016</a:t>
            </a:r>
            <a:r>
              <a:rPr lang="zh-CN" altLang="en-US" sz="1400" dirty="0">
                <a:latin typeface="微软雅黑" panose="020B0503020204020204" pitchFamily="34" charset="-122"/>
                <a:ea typeface="微软雅黑" panose="020B0503020204020204" pitchFamily="34" charset="-122"/>
              </a:rPr>
              <a:t>年前消灭致盲性沙眼</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2014</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关注眼健康，预防糖尿病致盲</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2015</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告别沙眼盲，关注眼健康</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2016</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呵护眼睛，从小做起</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2017</a:t>
            </a:r>
            <a:r>
              <a:rPr lang="zh-CN" altLang="en-US" sz="1400" b="1" dirty="0">
                <a:solidFill>
                  <a:srgbClr val="7030A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‘目’浴阳光，预防近视</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2018</a:t>
            </a:r>
            <a:r>
              <a:rPr lang="zh-CN" altLang="en-US" sz="1400" b="1" dirty="0">
                <a:solidFill>
                  <a:srgbClr val="7030A0"/>
                </a:solidFill>
                <a:latin typeface="微软雅黑" panose="020B0503020204020204" pitchFamily="34" charset="-122"/>
                <a:ea typeface="微软雅黑" panose="020B0503020204020204" pitchFamily="34" charset="-122"/>
              </a:rPr>
              <a:t>年：</a:t>
            </a:r>
            <a:r>
              <a:rPr lang="en-US" altLang="zh-CN" sz="1400" b="1" dirty="0">
                <a:solidFill>
                  <a:srgbClr val="7030A0"/>
                </a:solidFill>
                <a:latin typeface="微软雅黑" panose="020B0503020204020204" pitchFamily="34" charset="-122"/>
                <a:ea typeface="微软雅黑" panose="020B0503020204020204" pitchFamily="34" charset="-122"/>
              </a:rPr>
              <a:t>……</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2019</a:t>
            </a:r>
            <a:r>
              <a:rPr lang="zh-CN" altLang="en-US" sz="1400" b="1" dirty="0">
                <a:solidFill>
                  <a:srgbClr val="7030A0"/>
                </a:solidFill>
                <a:latin typeface="微软雅黑" panose="020B0503020204020204" pitchFamily="34" charset="-122"/>
                <a:ea typeface="微软雅黑" panose="020B0503020204020204" pitchFamily="34" charset="-122"/>
              </a:rPr>
              <a:t>年：</a:t>
            </a:r>
            <a:r>
              <a:rPr lang="en-US" altLang="zh-CN" sz="1400" b="1" dirty="0">
                <a:solidFill>
                  <a:srgbClr val="7030A0"/>
                </a:solidFill>
                <a:latin typeface="微软雅黑" panose="020B0503020204020204" pitchFamily="34" charset="-122"/>
                <a:ea typeface="微软雅黑" panose="020B0503020204020204" pitchFamily="34" charset="-122"/>
              </a:rPr>
              <a:t> ……</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2020</a:t>
            </a:r>
            <a:r>
              <a:rPr lang="zh-CN" altLang="en-US" sz="1400" b="1" dirty="0">
                <a:solidFill>
                  <a:srgbClr val="7030A0"/>
                </a:solidFill>
                <a:latin typeface="微软雅黑" panose="020B0503020204020204" pitchFamily="34" charset="-122"/>
                <a:ea typeface="微软雅黑" panose="020B0503020204020204" pitchFamily="34" charset="-122"/>
              </a:rPr>
              <a:t>年：</a:t>
            </a:r>
            <a:r>
              <a:rPr lang="en-US" altLang="zh-CN" sz="1400" b="1" dirty="0">
                <a:solidFill>
                  <a:srgbClr val="7030A0"/>
                </a:solidFill>
                <a:latin typeface="微软雅黑" panose="020B0503020204020204" pitchFamily="34" charset="-122"/>
                <a:ea typeface="微软雅黑" panose="020B0503020204020204" pitchFamily="34" charset="-122"/>
              </a:rPr>
              <a:t> ……</a:t>
            </a:r>
          </a:p>
          <a:p>
            <a:pPr>
              <a:lnSpc>
                <a:spcPct val="150000"/>
              </a:lnSpc>
            </a:pPr>
            <a:r>
              <a:rPr lang="en-US" altLang="zh-CN" sz="1400" b="1" dirty="0">
                <a:solidFill>
                  <a:srgbClr val="7030A0"/>
                </a:solidFill>
                <a:latin typeface="微软雅黑" panose="020B0503020204020204" pitchFamily="34" charset="-122"/>
                <a:ea typeface="微软雅黑" panose="020B0503020204020204" pitchFamily="34" charset="-122"/>
              </a:rPr>
              <a:t>2021</a:t>
            </a:r>
            <a:r>
              <a:rPr lang="zh-CN" altLang="en-US" sz="1400" b="1" dirty="0">
                <a:solidFill>
                  <a:srgbClr val="7030A0"/>
                </a:solidFill>
                <a:latin typeface="微软雅黑" panose="020B0503020204020204" pitchFamily="34" charset="-122"/>
                <a:ea typeface="微软雅黑" panose="020B0503020204020204" pitchFamily="34" charset="-122"/>
              </a:rPr>
              <a:t>年：</a:t>
            </a:r>
            <a:r>
              <a:rPr lang="en-US" altLang="zh-CN" sz="1400" b="1" dirty="0">
                <a:solidFill>
                  <a:srgbClr val="7030A0"/>
                </a:solidFill>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73" y="762000"/>
            <a:ext cx="3313482" cy="4381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b="2614"/>
          <a:stretch>
            <a:fillRect/>
          </a:stretch>
        </p:blipFill>
        <p:spPr>
          <a:xfrm>
            <a:off x="438713" y="1056806"/>
            <a:ext cx="3314254" cy="4086693"/>
          </a:xfrm>
          <a:prstGeom prst="rect">
            <a:avLst/>
          </a:prstGeom>
        </p:spPr>
      </p:pic>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保护视力我们一起行动</a:t>
            </a:r>
          </a:p>
        </p:txBody>
      </p:sp>
      <p:grpSp>
        <p:nvGrpSpPr>
          <p:cNvPr id="10" name="组合 9"/>
          <p:cNvGrpSpPr/>
          <p:nvPr/>
        </p:nvGrpSpPr>
        <p:grpSpPr>
          <a:xfrm>
            <a:off x="567216" y="1845297"/>
            <a:ext cx="3057248" cy="1172437"/>
            <a:chOff x="1088686" y="2079553"/>
            <a:chExt cx="3350224" cy="1172437"/>
          </a:xfrm>
        </p:grpSpPr>
        <p:sp>
          <p:nvSpPr>
            <p:cNvPr id="13" name="文本框 23"/>
            <p:cNvSpPr txBox="1"/>
            <p:nvPr/>
          </p:nvSpPr>
          <p:spPr>
            <a:xfrm>
              <a:off x="1088686" y="2079553"/>
              <a:ext cx="3350224" cy="1172437"/>
            </a:xfrm>
            <a:prstGeom prst="rect">
              <a:avLst/>
            </a:prstGeom>
            <a:noFill/>
          </p:spPr>
          <p:txBody>
            <a:bodyPr wrap="none" rtlCol="0">
              <a:spAutoFit/>
            </a:bodyPr>
            <a:lstStyle/>
            <a:p>
              <a:pPr algn="ctr">
                <a:lnSpc>
                  <a:spcPct val="114000"/>
                </a:lnSpc>
              </a:pPr>
              <a:r>
                <a:rPr lang="zh-CN" altLang="en-US" sz="3200" b="1" dirty="0">
                  <a:ln w="1270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rPr>
                <a:t>预防近视</a:t>
              </a:r>
              <a:endParaRPr lang="en-US" altLang="zh-CN" sz="3200" b="1" dirty="0">
                <a:ln w="1270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14000"/>
                </a:lnSpc>
              </a:pPr>
              <a:r>
                <a:rPr lang="zh-CN" altLang="en-US" sz="3200" b="1" dirty="0">
                  <a:ln w="1270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rPr>
                <a:t>“六三二一一”</a:t>
              </a:r>
            </a:p>
          </p:txBody>
        </p:sp>
        <p:sp>
          <p:nvSpPr>
            <p:cNvPr id="14" name="文本框 23"/>
            <p:cNvSpPr txBox="1"/>
            <p:nvPr/>
          </p:nvSpPr>
          <p:spPr>
            <a:xfrm>
              <a:off x="1088686" y="2079553"/>
              <a:ext cx="3350224" cy="1172437"/>
            </a:xfrm>
            <a:prstGeom prst="rect">
              <a:avLst/>
            </a:prstGeom>
            <a:noFill/>
          </p:spPr>
          <p:txBody>
            <a:bodyPr wrap="none" rtlCol="0">
              <a:spAutoFit/>
            </a:bodyPr>
            <a:lstStyle/>
            <a:p>
              <a:pPr algn="ctr">
                <a:lnSpc>
                  <a:spcPct val="114000"/>
                </a:lnSpc>
              </a:pPr>
              <a:r>
                <a:rPr lang="zh-CN" altLang="en-US" sz="3200" b="1" dirty="0">
                  <a:solidFill>
                    <a:srgbClr val="7030A0"/>
                  </a:solidFill>
                  <a:latin typeface="微软雅黑" panose="020B0503020204020204" pitchFamily="34" charset="-122"/>
                  <a:ea typeface="微软雅黑" panose="020B0503020204020204" pitchFamily="34" charset="-122"/>
                  <a:cs typeface="+mn-ea"/>
                  <a:sym typeface="+mn-lt"/>
                </a:rPr>
                <a:t>预防近视</a:t>
              </a:r>
              <a:endParaRPr lang="en-US" altLang="zh-CN" sz="3200" b="1" dirty="0">
                <a:solidFill>
                  <a:srgbClr val="7030A0"/>
                </a:solidFill>
                <a:latin typeface="微软雅黑" panose="020B0503020204020204" pitchFamily="34" charset="-122"/>
                <a:ea typeface="微软雅黑" panose="020B0503020204020204" pitchFamily="34" charset="-122"/>
                <a:cs typeface="+mn-ea"/>
                <a:sym typeface="+mn-lt"/>
              </a:endParaRPr>
            </a:p>
            <a:p>
              <a:pPr algn="ctr">
                <a:lnSpc>
                  <a:spcPct val="114000"/>
                </a:lnSpc>
              </a:pPr>
              <a:r>
                <a:rPr lang="zh-CN" altLang="en-US" sz="3200" b="1" dirty="0">
                  <a:solidFill>
                    <a:srgbClr val="7030A0"/>
                  </a:solidFill>
                  <a:latin typeface="微软雅黑" panose="020B0503020204020204" pitchFamily="34" charset="-122"/>
                  <a:ea typeface="微软雅黑" panose="020B0503020204020204" pitchFamily="34" charset="-122"/>
                  <a:cs typeface="+mn-ea"/>
                  <a:sym typeface="+mn-lt"/>
                </a:rPr>
                <a:t>“六三二一一”</a:t>
              </a:r>
            </a:p>
          </p:txBody>
        </p:sp>
      </p:grpSp>
      <p:sp>
        <p:nvSpPr>
          <p:cNvPr id="15" name="Rectangle 2"/>
          <p:cNvSpPr txBox="1">
            <a:spLocks noRot="1" noChangeArrowheads="1"/>
          </p:cNvSpPr>
          <p:nvPr/>
        </p:nvSpPr>
        <p:spPr>
          <a:xfrm>
            <a:off x="3857776" y="1147010"/>
            <a:ext cx="4572475" cy="1143000"/>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400" b="1" dirty="0">
                <a:solidFill>
                  <a:srgbClr val="FD276E"/>
                </a:solidFill>
                <a:latin typeface="微软雅黑" panose="020B0503020204020204" pitchFamily="34" charset="-122"/>
                <a:ea typeface="微软雅黑" panose="020B0503020204020204" pitchFamily="34" charset="-122"/>
              </a:rPr>
              <a:t>“六不要”：</a:t>
            </a:r>
            <a:r>
              <a:rPr lang="zh-CN" altLang="en-US" sz="1400" dirty="0">
                <a:latin typeface="微软雅黑" panose="020B0503020204020204" pitchFamily="34" charset="-122"/>
                <a:ea typeface="微软雅黑" panose="020B0503020204020204" pitchFamily="34" charset="-122"/>
              </a:rPr>
              <a:t>不要歪着头写字；不要在暗弱的光线下看书；不要在直射的阳光下看书；不要躺着看书；不要走着看书；不要乘车看书。</a:t>
            </a:r>
            <a:endParaRPr lang="en-US" altLang="zh-CN" sz="1400" dirty="0">
              <a:latin typeface="微软雅黑" panose="020B0503020204020204" pitchFamily="34" charset="-122"/>
              <a:ea typeface="微软雅黑" panose="020B0503020204020204" pitchFamily="34" charset="-122"/>
            </a:endParaRPr>
          </a:p>
          <a:p>
            <a:pPr algn="l">
              <a:lnSpc>
                <a:spcPct val="150000"/>
              </a:lnSpc>
            </a:pPr>
            <a:endParaRPr lang="zh-CN" altLang="en-US" sz="500" dirty="0">
              <a:latin typeface="微软雅黑" panose="020B0503020204020204" pitchFamily="34" charset="-122"/>
              <a:ea typeface="微软雅黑" panose="020B0503020204020204" pitchFamily="34" charset="-122"/>
            </a:endParaRPr>
          </a:p>
          <a:p>
            <a:pPr algn="l">
              <a:lnSpc>
                <a:spcPct val="150000"/>
              </a:lnSpc>
            </a:pPr>
            <a:r>
              <a:rPr lang="zh-CN" altLang="en-US" sz="1400" b="1" dirty="0">
                <a:solidFill>
                  <a:srgbClr val="FD276E"/>
                </a:solidFill>
                <a:latin typeface="微软雅黑" panose="020B0503020204020204" pitchFamily="34" charset="-122"/>
                <a:ea typeface="微软雅黑" panose="020B0503020204020204" pitchFamily="34" charset="-122"/>
              </a:rPr>
              <a:t>“三个一”：</a:t>
            </a:r>
            <a:r>
              <a:rPr lang="zh-CN" altLang="en-US" sz="1400" dirty="0">
                <a:latin typeface="微软雅黑" panose="020B0503020204020204" pitchFamily="34" charset="-122"/>
                <a:ea typeface="微软雅黑" panose="020B0503020204020204" pitchFamily="34" charset="-122"/>
              </a:rPr>
              <a:t>读书写字时眼睛与书本距离保持一尺；胸前与书桌距离约一拳；握笔的手指与笔尖距离应一寸。</a:t>
            </a:r>
            <a:endParaRPr lang="en-US" altLang="zh-CN" sz="1400" dirty="0">
              <a:latin typeface="微软雅黑" panose="020B0503020204020204" pitchFamily="34" charset="-122"/>
              <a:ea typeface="微软雅黑" panose="020B0503020204020204" pitchFamily="34" charset="-122"/>
            </a:endParaRPr>
          </a:p>
          <a:p>
            <a:pPr algn="l">
              <a:lnSpc>
                <a:spcPct val="150000"/>
              </a:lnSpc>
            </a:pPr>
            <a:endParaRPr lang="zh-CN" altLang="en-US" sz="500" dirty="0">
              <a:latin typeface="微软雅黑" panose="020B0503020204020204" pitchFamily="34" charset="-122"/>
              <a:ea typeface="微软雅黑" panose="020B0503020204020204" pitchFamily="34" charset="-122"/>
            </a:endParaRPr>
          </a:p>
          <a:p>
            <a:pPr algn="l">
              <a:lnSpc>
                <a:spcPct val="150000"/>
              </a:lnSpc>
            </a:pPr>
            <a:r>
              <a:rPr lang="zh-CN" altLang="en-US" sz="1400" b="1" dirty="0">
                <a:solidFill>
                  <a:srgbClr val="FD276E"/>
                </a:solidFill>
                <a:latin typeface="微软雅黑" panose="020B0503020204020204" pitchFamily="34" charset="-122"/>
                <a:ea typeface="微软雅黑" panose="020B0503020204020204" pitchFamily="34" charset="-122"/>
              </a:rPr>
              <a:t>“二要” ：</a:t>
            </a:r>
            <a:r>
              <a:rPr lang="zh-CN" altLang="en-US" sz="1400" dirty="0">
                <a:latin typeface="微软雅黑" panose="020B0503020204020204" pitchFamily="34" charset="-122"/>
                <a:ea typeface="微软雅黑" panose="020B0503020204020204" pitchFamily="34" charset="-122"/>
              </a:rPr>
              <a:t>读书写字双姿要端正；连续看书、写字、看电视、用电脑一小时后要休息片刻。</a:t>
            </a:r>
            <a:endParaRPr lang="en-US" altLang="zh-CN" sz="1400" dirty="0">
              <a:latin typeface="微软雅黑" panose="020B0503020204020204" pitchFamily="34" charset="-122"/>
              <a:ea typeface="微软雅黑" panose="020B0503020204020204" pitchFamily="34" charset="-122"/>
            </a:endParaRPr>
          </a:p>
          <a:p>
            <a:pPr algn="l">
              <a:lnSpc>
                <a:spcPct val="150000"/>
              </a:lnSpc>
            </a:pPr>
            <a:endParaRPr lang="zh-CN" altLang="en-US" sz="500" dirty="0">
              <a:latin typeface="微软雅黑" panose="020B0503020204020204" pitchFamily="34" charset="-122"/>
              <a:ea typeface="微软雅黑" panose="020B0503020204020204" pitchFamily="34" charset="-122"/>
            </a:endParaRPr>
          </a:p>
          <a:p>
            <a:pPr algn="l">
              <a:lnSpc>
                <a:spcPct val="150000"/>
              </a:lnSpc>
            </a:pPr>
            <a:r>
              <a:rPr lang="zh-CN" altLang="en-US" sz="1400" b="1" dirty="0">
                <a:solidFill>
                  <a:srgbClr val="FD276E"/>
                </a:solidFill>
                <a:latin typeface="微软雅黑" panose="020B0503020204020204" pitchFamily="34" charset="-122"/>
                <a:ea typeface="微软雅黑" panose="020B0503020204020204" pitchFamily="34" charset="-122"/>
              </a:rPr>
              <a:t>“一操” ：</a:t>
            </a:r>
            <a:r>
              <a:rPr lang="zh-CN" altLang="en-US" sz="1400" dirty="0">
                <a:latin typeface="微软雅黑" panose="020B0503020204020204" pitchFamily="34" charset="-122"/>
                <a:ea typeface="微软雅黑" panose="020B0503020204020204" pitchFamily="34" charset="-122"/>
              </a:rPr>
              <a:t>坚持每天做眼睛保健操。</a:t>
            </a:r>
            <a:endParaRPr lang="en-US" altLang="zh-CN" sz="1400" dirty="0">
              <a:latin typeface="微软雅黑" panose="020B0503020204020204" pitchFamily="34" charset="-122"/>
              <a:ea typeface="微软雅黑" panose="020B0503020204020204" pitchFamily="34" charset="-122"/>
            </a:endParaRPr>
          </a:p>
          <a:p>
            <a:pPr algn="l">
              <a:lnSpc>
                <a:spcPct val="150000"/>
              </a:lnSpc>
            </a:pPr>
            <a:endParaRPr lang="zh-CN" altLang="en-US" sz="500" dirty="0">
              <a:latin typeface="微软雅黑" panose="020B0503020204020204" pitchFamily="34" charset="-122"/>
              <a:ea typeface="微软雅黑" panose="020B0503020204020204" pitchFamily="34" charset="-122"/>
            </a:endParaRPr>
          </a:p>
          <a:p>
            <a:pPr algn="l">
              <a:lnSpc>
                <a:spcPct val="150000"/>
              </a:lnSpc>
            </a:pPr>
            <a:r>
              <a:rPr lang="zh-CN" altLang="en-US" sz="1400" b="1" dirty="0">
                <a:solidFill>
                  <a:srgbClr val="FD276E"/>
                </a:solidFill>
                <a:latin typeface="微软雅黑" panose="020B0503020204020204" pitchFamily="34" charset="-122"/>
                <a:ea typeface="微软雅黑" panose="020B0503020204020204" pitchFamily="34" charset="-122"/>
              </a:rPr>
              <a:t>“一锻炼” ：</a:t>
            </a:r>
            <a:r>
              <a:rPr lang="zh-CN" altLang="en-US" sz="1400" dirty="0">
                <a:latin typeface="微软雅黑" panose="020B0503020204020204" pitchFamily="34" charset="-122"/>
                <a:ea typeface="微软雅黑" panose="020B0503020204020204" pitchFamily="34" charset="-122"/>
              </a:rPr>
              <a:t>积极的锻炼身体。</a:t>
            </a:r>
            <a:endParaRPr lang="zh-CN"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保护视力我们一起行动</a:t>
            </a:r>
          </a:p>
        </p:txBody>
      </p:sp>
      <p:sp>
        <p:nvSpPr>
          <p:cNvPr id="12" name="Rectangle 2"/>
          <p:cNvSpPr txBox="1">
            <a:spLocks noChangeArrowheads="1"/>
          </p:cNvSpPr>
          <p:nvPr/>
        </p:nvSpPr>
        <p:spPr>
          <a:xfrm>
            <a:off x="3833077" y="914949"/>
            <a:ext cx="3982866" cy="3584174"/>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5000"/>
              </a:lnSpc>
              <a:buNone/>
            </a:pPr>
            <a:r>
              <a:rPr lang="zh-CN" altLang="en-US" sz="1800" b="1" dirty="0">
                <a:latin typeface="微软雅黑" panose="020B0503020204020204" pitchFamily="34" charset="-122"/>
                <a:ea typeface="微软雅黑" panose="020B0503020204020204" pitchFamily="34" charset="-122"/>
              </a:rPr>
              <a:t>近视眼，看不远；做事情，不方便；</a:t>
            </a:r>
            <a:endParaRPr lang="en-US" altLang="zh-CN" sz="1800" b="1" dirty="0">
              <a:latin typeface="微软雅黑" panose="020B0503020204020204" pitchFamily="34" charset="-122"/>
              <a:ea typeface="微软雅黑" panose="020B0503020204020204" pitchFamily="34" charset="-122"/>
            </a:endParaRPr>
          </a:p>
          <a:p>
            <a:pPr marL="0" indent="0">
              <a:lnSpc>
                <a:spcPct val="135000"/>
              </a:lnSpc>
              <a:buNone/>
            </a:pPr>
            <a:r>
              <a:rPr lang="zh-CN" altLang="en-US" sz="1800" b="1" dirty="0">
                <a:latin typeface="微软雅黑" panose="020B0503020204020204" pitchFamily="34" charset="-122"/>
                <a:ea typeface="微软雅黑" panose="020B0503020204020204" pitchFamily="34" charset="-122"/>
              </a:rPr>
              <a:t>要防止，不算难；做起来，要认真；</a:t>
            </a:r>
            <a:endParaRPr lang="en-US" altLang="zh-CN" sz="1800" b="1" dirty="0">
              <a:latin typeface="微软雅黑" panose="020B0503020204020204" pitchFamily="34" charset="-122"/>
              <a:ea typeface="微软雅黑" panose="020B0503020204020204" pitchFamily="34" charset="-122"/>
            </a:endParaRPr>
          </a:p>
          <a:p>
            <a:pPr marL="0" indent="0">
              <a:lnSpc>
                <a:spcPct val="135000"/>
              </a:lnSpc>
              <a:buNone/>
            </a:pPr>
            <a:r>
              <a:rPr lang="zh-CN" altLang="en-US" sz="1800" b="1" dirty="0">
                <a:latin typeface="微软雅黑" panose="020B0503020204020204" pitchFamily="34" charset="-122"/>
                <a:ea typeface="微软雅黑" panose="020B0503020204020204" pitchFamily="34" charset="-122"/>
              </a:rPr>
              <a:t>光线暗，不要看；伤眼睛，损目力；  </a:t>
            </a:r>
          </a:p>
          <a:p>
            <a:pPr marL="0" indent="0">
              <a:lnSpc>
                <a:spcPct val="135000"/>
              </a:lnSpc>
              <a:buNone/>
            </a:pPr>
            <a:r>
              <a:rPr lang="zh-CN" altLang="en-US" sz="1800" b="1" dirty="0">
                <a:latin typeface="微软雅黑" panose="020B0503020204020204" pitchFamily="34" charset="-122"/>
                <a:ea typeface="微软雅黑" panose="020B0503020204020204" pitchFamily="34" charset="-122"/>
              </a:rPr>
              <a:t>温功课，一小时；停一停，再来看；</a:t>
            </a:r>
            <a:endParaRPr lang="en-US" altLang="zh-CN" sz="1800" b="1" dirty="0">
              <a:latin typeface="微软雅黑" panose="020B0503020204020204" pitchFamily="34" charset="-122"/>
              <a:ea typeface="微软雅黑" panose="020B0503020204020204" pitchFamily="34" charset="-122"/>
            </a:endParaRPr>
          </a:p>
          <a:p>
            <a:pPr marL="0" indent="0">
              <a:lnSpc>
                <a:spcPct val="135000"/>
              </a:lnSpc>
              <a:buNone/>
            </a:pPr>
            <a:r>
              <a:rPr lang="zh-CN" altLang="en-US" sz="1800" b="1" dirty="0">
                <a:latin typeface="微软雅黑" panose="020B0503020204020204" pitchFamily="34" charset="-122"/>
                <a:ea typeface="微软雅黑" panose="020B0503020204020204" pitchFamily="34" charset="-122"/>
              </a:rPr>
              <a:t>读书时，坐端正；眼离书，一尺远；</a:t>
            </a:r>
            <a:endParaRPr lang="en-US" altLang="zh-CN" sz="1800" b="1" dirty="0">
              <a:latin typeface="微软雅黑" panose="020B0503020204020204" pitchFamily="34" charset="-122"/>
              <a:ea typeface="微软雅黑" panose="020B0503020204020204" pitchFamily="34" charset="-122"/>
            </a:endParaRPr>
          </a:p>
          <a:p>
            <a:pPr marL="0" indent="0">
              <a:lnSpc>
                <a:spcPct val="135000"/>
              </a:lnSpc>
              <a:buNone/>
            </a:pPr>
            <a:r>
              <a:rPr lang="zh-CN" altLang="en-US" sz="1800" b="1" dirty="0">
                <a:latin typeface="微软雅黑" panose="020B0503020204020204" pitchFamily="34" charset="-122"/>
                <a:ea typeface="微软雅黑" panose="020B0503020204020204" pitchFamily="34" charset="-122"/>
              </a:rPr>
              <a:t>阳光下，莫看书；光太强，眼发花；  </a:t>
            </a:r>
          </a:p>
          <a:p>
            <a:pPr marL="0" indent="0">
              <a:lnSpc>
                <a:spcPct val="135000"/>
              </a:lnSpc>
              <a:buNone/>
            </a:pPr>
            <a:r>
              <a:rPr lang="zh-CN" altLang="en-US" sz="1800" b="1" dirty="0">
                <a:latin typeface="微软雅黑" panose="020B0503020204020204" pitchFamily="34" charset="-122"/>
                <a:ea typeface="微软雅黑" panose="020B0503020204020204" pitchFamily="34" charset="-122"/>
              </a:rPr>
              <a:t>要记好，照着做；三字经，记心里；</a:t>
            </a:r>
            <a:endParaRPr lang="en-US" altLang="zh-CN" sz="1800" b="1" dirty="0">
              <a:latin typeface="微软雅黑" panose="020B0503020204020204" pitchFamily="34" charset="-122"/>
              <a:ea typeface="微软雅黑" panose="020B0503020204020204" pitchFamily="34" charset="-122"/>
            </a:endParaRPr>
          </a:p>
          <a:p>
            <a:pPr marL="0" indent="0">
              <a:lnSpc>
                <a:spcPct val="135000"/>
              </a:lnSpc>
              <a:buNone/>
            </a:pPr>
            <a:r>
              <a:rPr lang="zh-CN" altLang="en-US" sz="1800" b="1" dirty="0">
                <a:latin typeface="微软雅黑" panose="020B0503020204020204" pitchFamily="34" charset="-122"/>
                <a:ea typeface="微软雅黑" panose="020B0503020204020204" pitchFamily="34" charset="-122"/>
              </a:rPr>
              <a:t>照着做，防近视；</a:t>
            </a:r>
          </a:p>
        </p:txBody>
      </p:sp>
      <p:grpSp>
        <p:nvGrpSpPr>
          <p:cNvPr id="22" name="组合 21"/>
          <p:cNvGrpSpPr/>
          <p:nvPr/>
        </p:nvGrpSpPr>
        <p:grpSpPr>
          <a:xfrm>
            <a:off x="352270" y="1663908"/>
            <a:ext cx="3238823" cy="3479592"/>
            <a:chOff x="352270" y="1663908"/>
            <a:chExt cx="3238823" cy="3479592"/>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13770" t="12678" b="5865"/>
            <a:stretch>
              <a:fillRect/>
            </a:stretch>
          </p:blipFill>
          <p:spPr>
            <a:xfrm>
              <a:off x="352270" y="1663908"/>
              <a:ext cx="3238823" cy="3479592"/>
            </a:xfrm>
            <a:prstGeom prst="rect">
              <a:avLst/>
            </a:prstGeom>
          </p:spPr>
        </p:pic>
        <p:grpSp>
          <p:nvGrpSpPr>
            <p:cNvPr id="7" name="组合 6"/>
            <p:cNvGrpSpPr/>
            <p:nvPr/>
          </p:nvGrpSpPr>
          <p:grpSpPr>
            <a:xfrm rot="21384636">
              <a:off x="837068" y="2380725"/>
              <a:ext cx="1771299" cy="561692"/>
              <a:chOff x="1571206" y="1320299"/>
              <a:chExt cx="1771299" cy="561692"/>
            </a:xfrm>
          </p:grpSpPr>
          <p:sp>
            <p:nvSpPr>
              <p:cNvPr id="8" name="TextBox 5"/>
              <p:cNvSpPr txBox="1"/>
              <p:nvPr/>
            </p:nvSpPr>
            <p:spPr>
              <a:xfrm rot="21369515">
                <a:off x="1571207" y="1320299"/>
                <a:ext cx="1771298" cy="561692"/>
              </a:xfrm>
              <a:prstGeom prst="rect">
                <a:avLst/>
              </a:prstGeom>
              <a:noFill/>
            </p:spPr>
            <p:txBody>
              <a:bodyPr wrap="square" lIns="68580" tIns="34290" rIns="68580" bIns="34290" rtlCol="0">
                <a:spAutoFit/>
              </a:bodyPr>
              <a:lstStyle/>
              <a:p>
                <a:pPr algn="ctr"/>
                <a:r>
                  <a:rPr lang="zh-CN" altLang="en-US" sz="3200" b="1" dirty="0">
                    <a:ln w="76200">
                      <a:solidFill>
                        <a:schemeClr val="bg1"/>
                      </a:solidFill>
                    </a:ln>
                    <a:solidFill>
                      <a:schemeClr val="bg1"/>
                    </a:solidFill>
                    <a:latin typeface="微软雅黑" panose="020B0503020204020204" pitchFamily="34" charset="-122"/>
                    <a:ea typeface="微软雅黑" panose="020B0503020204020204" pitchFamily="34" charset="-122"/>
                  </a:rPr>
                  <a:t>预防近视</a:t>
                </a:r>
                <a:endParaRPr lang="en-US" altLang="zh-CN" sz="3200" b="1" dirty="0">
                  <a:ln w="76200">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9" name="TextBox 5"/>
              <p:cNvSpPr txBox="1"/>
              <p:nvPr/>
            </p:nvSpPr>
            <p:spPr>
              <a:xfrm rot="21369515">
                <a:off x="1571206" y="1320299"/>
                <a:ext cx="1771298" cy="561692"/>
              </a:xfrm>
              <a:prstGeom prst="rect">
                <a:avLst/>
              </a:prstGeom>
              <a:noFill/>
            </p:spPr>
            <p:txBody>
              <a:bodyPr wrap="square" lIns="68580" tIns="34290" rIns="68580" bIns="34290"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预防近视</a:t>
                </a:r>
                <a:endParaRPr lang="en-US" altLang="zh-CN" sz="3200" b="1" dirty="0">
                  <a:solidFill>
                    <a:srgbClr val="0070C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rot="279934">
              <a:off x="853895" y="3272493"/>
              <a:ext cx="1771298" cy="500137"/>
              <a:chOff x="1575898" y="1276286"/>
              <a:chExt cx="1771298" cy="500137"/>
            </a:xfrm>
          </p:grpSpPr>
          <p:sp>
            <p:nvSpPr>
              <p:cNvPr id="20" name="TextBox 5"/>
              <p:cNvSpPr txBox="1"/>
              <p:nvPr/>
            </p:nvSpPr>
            <p:spPr>
              <a:xfrm rot="21369515">
                <a:off x="1575898" y="1276286"/>
                <a:ext cx="1771298" cy="500137"/>
              </a:xfrm>
              <a:prstGeom prst="rect">
                <a:avLst/>
              </a:prstGeom>
              <a:noFill/>
            </p:spPr>
            <p:txBody>
              <a:bodyPr wrap="square" lIns="68580" tIns="34290" rIns="68580" bIns="34290" rtlCol="0">
                <a:spAutoFit/>
              </a:bodyPr>
              <a:lstStyle/>
              <a:p>
                <a:pPr algn="ctr"/>
                <a:r>
                  <a:rPr lang="zh-CN" altLang="en-US" sz="2800" b="1" dirty="0">
                    <a:ln w="76200">
                      <a:solidFill>
                        <a:schemeClr val="bg1"/>
                      </a:solidFill>
                    </a:ln>
                    <a:solidFill>
                      <a:schemeClr val="bg1"/>
                    </a:solidFill>
                    <a:latin typeface="微软雅黑" panose="020B0503020204020204" pitchFamily="34" charset="-122"/>
                    <a:ea typeface="微软雅黑" panose="020B0503020204020204" pitchFamily="34" charset="-122"/>
                  </a:rPr>
                  <a:t>三字经</a:t>
                </a:r>
                <a:endParaRPr lang="en-US" altLang="zh-CN" sz="2800" b="1" dirty="0">
                  <a:ln w="76200">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1" name="TextBox 5"/>
              <p:cNvSpPr txBox="1"/>
              <p:nvPr/>
            </p:nvSpPr>
            <p:spPr>
              <a:xfrm rot="21369515">
                <a:off x="1575898" y="1276286"/>
                <a:ext cx="1771298" cy="500137"/>
              </a:xfrm>
              <a:prstGeom prst="rect">
                <a:avLst/>
              </a:prstGeom>
              <a:noFill/>
            </p:spPr>
            <p:txBody>
              <a:bodyPr wrap="square" lIns="68580" tIns="34290" rIns="68580" bIns="34290" rtlCol="0">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rPr>
                  <a:t>三字经</a:t>
                </a:r>
                <a:endParaRPr lang="en-US" altLang="zh-CN" sz="2800" b="1" dirty="0">
                  <a:solidFill>
                    <a:srgbClr val="0070C0"/>
                  </a:solidFill>
                  <a:latin typeface="微软雅黑" panose="020B0503020204020204" pitchFamily="34" charset="-122"/>
                  <a:ea typeface="微软雅黑" panose="020B0503020204020204" pitchFamily="34" charset="-122"/>
                </a:endParaRPr>
              </a:p>
            </p:txBody>
          </p:sp>
        </p:gr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9071" y="3785343"/>
            <a:ext cx="2813744" cy="14275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3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106" y="413221"/>
            <a:ext cx="6015789" cy="4730279"/>
          </a:xfrm>
          <a:prstGeom prst="rect">
            <a:avLst/>
          </a:prstGeom>
        </p:spPr>
      </p:pic>
      <p:sp>
        <p:nvSpPr>
          <p:cNvPr id="29" name="矩形 28"/>
          <p:cNvSpPr/>
          <p:nvPr/>
        </p:nvSpPr>
        <p:spPr>
          <a:xfrm>
            <a:off x="3890563" y="883039"/>
            <a:ext cx="1362874" cy="791499"/>
          </a:xfrm>
          <a:prstGeom prst="rect">
            <a:avLst/>
          </a:prstGeom>
        </p:spPr>
        <p:txBody>
          <a:bodyPr wrap="none">
            <a:spAutoFit/>
          </a:bodyPr>
          <a:lstStyle/>
          <a:p>
            <a:pPr algn="ctr">
              <a:lnSpc>
                <a:spcPct val="125000"/>
              </a:lnSpc>
            </a:pPr>
            <a:r>
              <a:rPr lang="zh-CN" altLang="en-US" sz="4000" b="1" dirty="0">
                <a:solidFill>
                  <a:srgbClr val="F9FD21"/>
                </a:solidFill>
                <a:latin typeface="微软雅黑" panose="020B0503020204020204" pitchFamily="34" charset="-122"/>
                <a:ea typeface="微软雅黑" panose="020B0503020204020204" pitchFamily="34" charset="-122"/>
              </a:rPr>
              <a:t>总 结</a:t>
            </a:r>
            <a:endParaRPr lang="zh-CN" altLang="en-US" sz="1800" b="1" dirty="0">
              <a:solidFill>
                <a:srgbClr val="F9FD21"/>
              </a:solidFill>
              <a:latin typeface="微软雅黑" panose="020B0503020204020204" pitchFamily="34" charset="-122"/>
              <a:ea typeface="微软雅黑" panose="020B0503020204020204" pitchFamily="34" charset="-122"/>
            </a:endParaRPr>
          </a:p>
        </p:txBody>
      </p:sp>
      <p:sp>
        <p:nvSpPr>
          <p:cNvPr id="30" name="矩形 29"/>
          <p:cNvSpPr/>
          <p:nvPr/>
        </p:nvSpPr>
        <p:spPr>
          <a:xfrm>
            <a:off x="2147884" y="1605900"/>
            <a:ext cx="4964115" cy="2400657"/>
          </a:xfrm>
          <a:prstGeom prst="rect">
            <a:avLst/>
          </a:prstGeom>
        </p:spPr>
        <p:txBody>
          <a:bodyPr wrap="square">
            <a:spAutoFit/>
          </a:bodyPr>
          <a:lstStyle/>
          <a:p>
            <a:pPr>
              <a:lnSpc>
                <a:spcPct val="125000"/>
              </a:lnSpc>
            </a:pPr>
            <a:r>
              <a:rPr lang="zh-CN" altLang="en-US" sz="1500" b="1" dirty="0">
                <a:solidFill>
                  <a:schemeClr val="bg1"/>
                </a:solidFill>
                <a:latin typeface="微软雅黑" panose="020B0503020204020204" pitchFamily="34" charset="-122"/>
                <a:ea typeface="微软雅黑" panose="020B0503020204020204" pitchFamily="34" charset="-122"/>
              </a:rPr>
              <a:t>常言道：冰冻三尺非一日之寒，水滴石穿非一日之功，保护眼睛也不是一朝一夕就能做到的，注意用眼卫生、科学用眼贵在坚持，需要持之以恒，才能预防近视的发生及近视程度的加深。</a:t>
            </a:r>
          </a:p>
          <a:p>
            <a:pPr>
              <a:lnSpc>
                <a:spcPct val="125000"/>
              </a:lnSpc>
            </a:pPr>
            <a:r>
              <a:rPr lang="zh-CN" altLang="en-US" sz="1500" b="1" dirty="0">
                <a:solidFill>
                  <a:schemeClr val="bg1"/>
                </a:solidFill>
                <a:latin typeface="微软雅黑" panose="020B0503020204020204" pitchFamily="34" charset="-122"/>
                <a:ea typeface="微软雅黑" panose="020B0503020204020204" pitchFamily="34" charset="-122"/>
              </a:rPr>
              <a:t>婀娜多姿的山河，绚丽多彩的万物，一切的一切都需要眼睛来观察。让我们来一起努力爱眼护眼，拥有一双明亮的眼睛。</a:t>
            </a:r>
          </a:p>
          <a:p>
            <a:pPr>
              <a:lnSpc>
                <a:spcPct val="125000"/>
              </a:lnSpc>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 y="3423874"/>
            <a:ext cx="9144000" cy="1719626"/>
            <a:chOff x="-1" y="3423874"/>
            <a:chExt cx="9144000" cy="1719626"/>
          </a:xfrm>
        </p:grpSpPr>
        <p:pic>
          <p:nvPicPr>
            <p:cNvPr id="32" name="图片 31"/>
            <p:cNvPicPr>
              <a:picLocks noChangeAspect="1"/>
            </p:cNvPicPr>
            <p:nvPr/>
          </p:nvPicPr>
          <p:blipFill rotWithShape="1">
            <a:blip r:embed="rId4">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33" name="图片 32"/>
            <p:cNvPicPr>
              <a:picLocks noChangeAspect="1"/>
            </p:cNvPicPr>
            <p:nvPr/>
          </p:nvPicPr>
          <p:blipFill rotWithShape="1">
            <a:blip r:embed="rId5"/>
            <a:srcRect l="32640" r="-1604" b="5645"/>
            <a:stretch>
              <a:fillRect/>
            </a:stretch>
          </p:blipFill>
          <p:spPr>
            <a:xfrm>
              <a:off x="0" y="3423874"/>
              <a:ext cx="2358570" cy="1719626"/>
            </a:xfrm>
            <a:prstGeom prst="rect">
              <a:avLst/>
            </a:prstGeom>
          </p:spPr>
        </p:pic>
      </p:grp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4010" y="1877797"/>
            <a:ext cx="2015900" cy="32657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26" name="图片 25"/>
          <p:cNvPicPr>
            <a:picLocks noChangeAspect="1"/>
          </p:cNvPicPr>
          <p:nvPr/>
        </p:nvPicPr>
        <p:blipFill rotWithShape="1">
          <a:blip r:embed="rId4"/>
          <a:srcRect r="53837"/>
          <a:stretch>
            <a:fillRect/>
          </a:stretch>
        </p:blipFill>
        <p:spPr>
          <a:xfrm>
            <a:off x="7960553" y="1714972"/>
            <a:ext cx="1183447" cy="1049534"/>
          </a:xfrm>
          <a:prstGeom prst="rect">
            <a:avLst/>
          </a:prstGeom>
        </p:spPr>
      </p:pic>
      <p:pic>
        <p:nvPicPr>
          <p:cNvPr id="27" name="图片 26"/>
          <p:cNvPicPr>
            <a:picLocks noChangeAspect="1"/>
          </p:cNvPicPr>
          <p:nvPr/>
        </p:nvPicPr>
        <p:blipFill>
          <a:blip r:embed="rId4"/>
          <a:stretch>
            <a:fillRect/>
          </a:stretch>
        </p:blipFill>
        <p:spPr>
          <a:xfrm flipH="1">
            <a:off x="-4249" y="400050"/>
            <a:ext cx="1942963" cy="795441"/>
          </a:xfrm>
          <a:prstGeom prst="rect">
            <a:avLst/>
          </a:prstGeom>
        </p:spPr>
      </p:pic>
      <p:pic>
        <p:nvPicPr>
          <p:cNvPr id="28" name="图片 27"/>
          <p:cNvPicPr>
            <a:picLocks noChangeAspect="1"/>
          </p:cNvPicPr>
          <p:nvPr/>
        </p:nvPicPr>
        <p:blipFill>
          <a:blip r:embed="rId4"/>
          <a:stretch>
            <a:fillRect/>
          </a:stretch>
        </p:blipFill>
        <p:spPr>
          <a:xfrm>
            <a:off x="6273358" y="828631"/>
            <a:ext cx="1531085" cy="626820"/>
          </a:xfrm>
          <a:prstGeom prst="rect">
            <a:avLst/>
          </a:prstGeom>
        </p:spPr>
      </p:pic>
      <p:pic>
        <p:nvPicPr>
          <p:cNvPr id="29" name="图片 28"/>
          <p:cNvPicPr>
            <a:picLocks noChangeAspect="1"/>
          </p:cNvPicPr>
          <p:nvPr/>
        </p:nvPicPr>
        <p:blipFill>
          <a:blip r:embed="rId4"/>
          <a:stretch>
            <a:fillRect/>
          </a:stretch>
        </p:blipFill>
        <p:spPr>
          <a:xfrm>
            <a:off x="3199684" y="81853"/>
            <a:ext cx="1189113" cy="486818"/>
          </a:xfrm>
          <a:prstGeom prst="rect">
            <a:avLst/>
          </a:prstGeom>
        </p:spPr>
      </p:pic>
      <p:grpSp>
        <p:nvGrpSpPr>
          <p:cNvPr id="30" name="组合 29"/>
          <p:cNvGrpSpPr/>
          <p:nvPr/>
        </p:nvGrpSpPr>
        <p:grpSpPr>
          <a:xfrm>
            <a:off x="0" y="-1"/>
            <a:ext cx="9144001" cy="1292626"/>
            <a:chOff x="-327315" y="3793521"/>
            <a:chExt cx="9660708" cy="1365669"/>
          </a:xfrm>
        </p:grpSpPr>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l="21721"/>
            <a:stretch>
              <a:fillRect/>
            </a:stretch>
          </p:blipFill>
          <p:spPr>
            <a:xfrm flipV="1">
              <a:off x="-327315" y="3793521"/>
              <a:ext cx="2118941" cy="981859"/>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r="8254" b="29760"/>
            <a:stretch>
              <a:fillRect/>
            </a:stretch>
          </p:blipFill>
          <p:spPr>
            <a:xfrm flipV="1">
              <a:off x="385774" y="3793522"/>
              <a:ext cx="2483504" cy="689654"/>
            </a:xfrm>
            <a:prstGeom prst="rect">
              <a:avLst/>
            </a:prstGeom>
          </p:spPr>
        </p:pic>
      </p:grpSp>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l="56932" t="5556" r="24630" b="76111"/>
          <a:stretch>
            <a:fillRect/>
          </a:stretch>
        </p:blipFill>
        <p:spPr>
          <a:xfrm>
            <a:off x="6838950" y="0"/>
            <a:ext cx="1190626" cy="942975"/>
          </a:xfrm>
          <a:prstGeom prst="rect">
            <a:avLst/>
          </a:prstGeom>
        </p:spPr>
      </p:pic>
      <p:pic>
        <p:nvPicPr>
          <p:cNvPr id="21" name="图片 20"/>
          <p:cNvPicPr>
            <a:picLocks noChangeAspect="1"/>
          </p:cNvPicPr>
          <p:nvPr/>
        </p:nvPicPr>
        <p:blipFill rotWithShape="1">
          <a:blip r:embed="rId8">
            <a:extLst>
              <a:ext uri="{28A0092B-C50C-407E-A947-70E740481C1C}">
                <a14:useLocalDpi xmlns:a14="http://schemas.microsoft.com/office/drawing/2010/main" val="0"/>
              </a:ext>
            </a:extLst>
          </a:blip>
          <a:srcRect l="4274" t="10926" r="734" b="9074"/>
          <a:stretch>
            <a:fillRect/>
          </a:stretch>
        </p:blipFill>
        <p:spPr>
          <a:xfrm>
            <a:off x="3009900" y="1190624"/>
            <a:ext cx="6134100" cy="4114801"/>
          </a:xfrm>
          <a:prstGeom prst="rect">
            <a:avLst/>
          </a:prstGeom>
        </p:spPr>
      </p:pic>
      <p:pic>
        <p:nvPicPr>
          <p:cNvPr id="23" name="图片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 y="3943350"/>
            <a:ext cx="694286" cy="1004888"/>
          </a:xfrm>
          <a:prstGeom prst="rect">
            <a:avLst/>
          </a:prstGeom>
        </p:spPr>
      </p:pic>
      <p:pic>
        <p:nvPicPr>
          <p:cNvPr id="24" name="图片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3075" y="3952875"/>
            <a:ext cx="694286" cy="1004888"/>
          </a:xfrm>
          <a:prstGeom prst="rect">
            <a:avLst/>
          </a:prstGeom>
        </p:spPr>
      </p:pic>
      <p:grpSp>
        <p:nvGrpSpPr>
          <p:cNvPr id="2" name="组合 1"/>
          <p:cNvGrpSpPr/>
          <p:nvPr/>
        </p:nvGrpSpPr>
        <p:grpSpPr>
          <a:xfrm>
            <a:off x="1181099" y="1490049"/>
            <a:ext cx="5133975" cy="1319826"/>
            <a:chOff x="323850" y="2232999"/>
            <a:chExt cx="4210050" cy="2564070"/>
          </a:xfrm>
        </p:grpSpPr>
        <p:sp>
          <p:nvSpPr>
            <p:cNvPr id="35" name="文本框 34"/>
            <p:cNvSpPr txBox="1"/>
            <p:nvPr/>
          </p:nvSpPr>
          <p:spPr>
            <a:xfrm>
              <a:off x="390525" y="2232999"/>
              <a:ext cx="4143375" cy="2554545"/>
            </a:xfrm>
            <a:prstGeom prst="rect">
              <a:avLst/>
            </a:prstGeom>
            <a:noFill/>
          </p:spPr>
          <p:txBody>
            <a:bodyPr wrap="square" rtlCol="0">
              <a:spAutoFit/>
            </a:bodyPr>
            <a:lstStyle/>
            <a:p>
              <a:pPr algn="ctr"/>
              <a:r>
                <a:rPr lang="zh-CN" altLang="en-US" sz="8000" b="1" i="1" dirty="0">
                  <a:solidFill>
                    <a:srgbClr val="4EB300"/>
                  </a:solidFill>
                  <a:latin typeface="微软雅黑" panose="020B0503020204020204" pitchFamily="34" charset="-122"/>
                  <a:ea typeface="微软雅黑" panose="020B0503020204020204" pitchFamily="34" charset="-122"/>
                </a:rPr>
                <a:t>谢谢大家</a:t>
              </a:r>
            </a:p>
          </p:txBody>
        </p:sp>
        <p:sp>
          <p:nvSpPr>
            <p:cNvPr id="40" name="文本框 39"/>
            <p:cNvSpPr txBox="1"/>
            <p:nvPr/>
          </p:nvSpPr>
          <p:spPr>
            <a:xfrm>
              <a:off x="323850" y="2242524"/>
              <a:ext cx="4143375" cy="2554545"/>
            </a:xfrm>
            <a:prstGeom prst="rect">
              <a:avLst/>
            </a:prstGeom>
            <a:noFill/>
          </p:spPr>
          <p:txBody>
            <a:bodyPr wrap="square" rtlCol="0">
              <a:spAutoFit/>
            </a:bodyPr>
            <a:lstStyle/>
            <a:p>
              <a:pPr algn="ctr"/>
              <a:r>
                <a:rPr lang="zh-CN" altLang="en-US" sz="8000" b="1" i="1" dirty="0">
                  <a:solidFill>
                    <a:srgbClr val="BEC734"/>
                  </a:solidFill>
                  <a:latin typeface="微软雅黑" panose="020B0503020204020204" pitchFamily="34" charset="-122"/>
                  <a:ea typeface="微软雅黑" panose="020B0503020204020204" pitchFamily="34" charset="-122"/>
                </a:rPr>
                <a:t>谢谢大家</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4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400"/>
                            </p:stCondLst>
                            <p:childTnLst>
                              <p:par>
                                <p:cTn id="11" presetID="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32" presetClass="emph" presetSubtype="0" fill="hold" nodeType="withEffect">
                                  <p:stCondLst>
                                    <p:cond delay="0"/>
                                  </p:stCondLst>
                                  <p:childTnLst>
                                    <p:animRot by="120000">
                                      <p:cBhvr>
                                        <p:cTn id="38" dur="100" fill="hold">
                                          <p:stCondLst>
                                            <p:cond delay="0"/>
                                          </p:stCondLst>
                                        </p:cTn>
                                        <p:tgtEl>
                                          <p:spTgt spid="23"/>
                                        </p:tgtEl>
                                        <p:attrNameLst>
                                          <p:attrName>r</p:attrName>
                                        </p:attrNameLst>
                                      </p:cBhvr>
                                    </p:animRot>
                                    <p:animRot by="-240000">
                                      <p:cBhvr>
                                        <p:cTn id="39" dur="200" fill="hold">
                                          <p:stCondLst>
                                            <p:cond delay="200"/>
                                          </p:stCondLst>
                                        </p:cTn>
                                        <p:tgtEl>
                                          <p:spTgt spid="23"/>
                                        </p:tgtEl>
                                        <p:attrNameLst>
                                          <p:attrName>r</p:attrName>
                                        </p:attrNameLst>
                                      </p:cBhvr>
                                    </p:animRot>
                                    <p:animRot by="240000">
                                      <p:cBhvr>
                                        <p:cTn id="40" dur="200" fill="hold">
                                          <p:stCondLst>
                                            <p:cond delay="400"/>
                                          </p:stCondLst>
                                        </p:cTn>
                                        <p:tgtEl>
                                          <p:spTgt spid="23"/>
                                        </p:tgtEl>
                                        <p:attrNameLst>
                                          <p:attrName>r</p:attrName>
                                        </p:attrNameLst>
                                      </p:cBhvr>
                                    </p:animRot>
                                    <p:animRot by="-240000">
                                      <p:cBhvr>
                                        <p:cTn id="41" dur="200" fill="hold">
                                          <p:stCondLst>
                                            <p:cond delay="600"/>
                                          </p:stCondLst>
                                        </p:cTn>
                                        <p:tgtEl>
                                          <p:spTgt spid="23"/>
                                        </p:tgtEl>
                                        <p:attrNameLst>
                                          <p:attrName>r</p:attrName>
                                        </p:attrNameLst>
                                      </p:cBhvr>
                                    </p:animRot>
                                    <p:animRot by="120000">
                                      <p:cBhvr>
                                        <p:cTn id="42" dur="200" fill="hold">
                                          <p:stCondLst>
                                            <p:cond delay="800"/>
                                          </p:stCondLst>
                                        </p:cTn>
                                        <p:tgtEl>
                                          <p:spTgt spid="23"/>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24"/>
                                        </p:tgtEl>
                                        <p:attrNameLst>
                                          <p:attrName>r</p:attrName>
                                        </p:attrNameLst>
                                      </p:cBhvr>
                                    </p:animRot>
                                    <p:animRot by="-240000">
                                      <p:cBhvr>
                                        <p:cTn id="45" dur="200" fill="hold">
                                          <p:stCondLst>
                                            <p:cond delay="200"/>
                                          </p:stCondLst>
                                        </p:cTn>
                                        <p:tgtEl>
                                          <p:spTgt spid="24"/>
                                        </p:tgtEl>
                                        <p:attrNameLst>
                                          <p:attrName>r</p:attrName>
                                        </p:attrNameLst>
                                      </p:cBhvr>
                                    </p:animRot>
                                    <p:animRot by="240000">
                                      <p:cBhvr>
                                        <p:cTn id="46" dur="200" fill="hold">
                                          <p:stCondLst>
                                            <p:cond delay="400"/>
                                          </p:stCondLst>
                                        </p:cTn>
                                        <p:tgtEl>
                                          <p:spTgt spid="24"/>
                                        </p:tgtEl>
                                        <p:attrNameLst>
                                          <p:attrName>r</p:attrName>
                                        </p:attrNameLst>
                                      </p:cBhvr>
                                    </p:animRot>
                                    <p:animRot by="-240000">
                                      <p:cBhvr>
                                        <p:cTn id="47" dur="200" fill="hold">
                                          <p:stCondLst>
                                            <p:cond delay="600"/>
                                          </p:stCondLst>
                                        </p:cTn>
                                        <p:tgtEl>
                                          <p:spTgt spid="24"/>
                                        </p:tgtEl>
                                        <p:attrNameLst>
                                          <p:attrName>r</p:attrName>
                                        </p:attrNameLst>
                                      </p:cBhvr>
                                    </p:animRot>
                                    <p:animRot by="120000">
                                      <p:cBhvr>
                                        <p:cTn id="48" dur="200" fill="hold">
                                          <p:stCondLst>
                                            <p:cond delay="800"/>
                                          </p:stCondLst>
                                        </p:cTn>
                                        <p:tgtEl>
                                          <p:spTgt spid="24"/>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159566"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认识我们的眼睛</a:t>
            </a:r>
          </a:p>
        </p:txBody>
      </p:sp>
      <p:grpSp>
        <p:nvGrpSpPr>
          <p:cNvPr id="9" name="组合 8"/>
          <p:cNvGrpSpPr/>
          <p:nvPr/>
        </p:nvGrpSpPr>
        <p:grpSpPr>
          <a:xfrm>
            <a:off x="191891" y="863952"/>
            <a:ext cx="3811712" cy="4198103"/>
            <a:chOff x="650771" y="875654"/>
            <a:chExt cx="3442310" cy="3795147"/>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71" y="875654"/>
              <a:ext cx="3442310" cy="3795147"/>
            </a:xfrm>
            <a:prstGeom prst="rect">
              <a:avLst/>
            </a:prstGeom>
          </p:spPr>
        </p:pic>
        <p:sp>
          <p:nvSpPr>
            <p:cNvPr id="12" name="文本框 23"/>
            <p:cNvSpPr txBox="1"/>
            <p:nvPr/>
          </p:nvSpPr>
          <p:spPr>
            <a:xfrm>
              <a:off x="2371926" y="1312221"/>
              <a:ext cx="1379718" cy="528645"/>
            </a:xfrm>
            <a:prstGeom prst="rect">
              <a:avLst/>
            </a:prstGeom>
            <a:noFill/>
          </p:spPr>
          <p:txBody>
            <a:bodyPr wrap="square" rtlCol="0">
              <a:spAutoFit/>
            </a:bodyPr>
            <a:lstStyle/>
            <a:p>
              <a:r>
                <a:rPr lang="zh-CN" altLang="en-US" sz="3200" b="1" dirty="0">
                  <a:solidFill>
                    <a:srgbClr val="FD276E"/>
                  </a:solidFill>
                  <a:latin typeface="微软雅黑" panose="020B0503020204020204" pitchFamily="34" charset="-122"/>
                  <a:ea typeface="微软雅黑" panose="020B0503020204020204" pitchFamily="34" charset="-122"/>
                  <a:cs typeface="+mn-ea"/>
                  <a:sym typeface="+mn-lt"/>
                </a:rPr>
                <a:t>猜猜看？</a:t>
              </a:r>
            </a:p>
          </p:txBody>
        </p:sp>
      </p:grpSp>
      <p:sp>
        <p:nvSpPr>
          <p:cNvPr id="13" name="文本框 12"/>
          <p:cNvSpPr txBox="1"/>
          <p:nvPr/>
        </p:nvSpPr>
        <p:spPr>
          <a:xfrm>
            <a:off x="5631844" y="1356397"/>
            <a:ext cx="2740289" cy="721544"/>
          </a:xfrm>
          <a:prstGeom prst="rect">
            <a:avLst/>
          </a:prstGeom>
          <a:noFill/>
        </p:spPr>
        <p:txBody>
          <a:bodyPr wrap="square" rtlCol="0">
            <a:spAutoFit/>
          </a:bodyPr>
          <a:lstStyle/>
          <a:p>
            <a:pPr>
              <a:lnSpc>
                <a:spcPct val="125000"/>
              </a:lnSpc>
            </a:pPr>
            <a:r>
              <a:rPr lang="zh-CN" altLang="en-US" sz="3600" b="1" spc="300" dirty="0">
                <a:solidFill>
                  <a:srgbClr val="FD276E"/>
                </a:solidFill>
                <a:effectLst/>
                <a:latin typeface="微软雅黑" panose="020B0503020204020204" pitchFamily="34" charset="-122"/>
                <a:ea typeface="微软雅黑" panose="020B0503020204020204" pitchFamily="34" charset="-122"/>
              </a:rPr>
              <a:t>答案：眼睛</a:t>
            </a:r>
          </a:p>
        </p:txBody>
      </p:sp>
      <p:sp>
        <p:nvSpPr>
          <p:cNvPr id="8" name="文本框 7"/>
          <p:cNvSpPr txBox="1"/>
          <p:nvPr/>
        </p:nvSpPr>
        <p:spPr>
          <a:xfrm>
            <a:off x="2316822" y="2821156"/>
            <a:ext cx="5741949" cy="1308884"/>
          </a:xfrm>
          <a:prstGeom prst="rect">
            <a:avLst/>
          </a:prstGeom>
          <a:noFill/>
        </p:spPr>
        <p:txBody>
          <a:bodyPr wrap="square" rtlCol="0">
            <a:spAutoFit/>
          </a:bodyPr>
          <a:lstStyle/>
          <a:p>
            <a:pPr algn="ctr">
              <a:lnSpc>
                <a:spcPct val="150000"/>
              </a:lnSpc>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两只葡萄黑又亮，只能欣赏不能吃，</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白天陪我看世界，晚上伴我入梦乡。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iterate type="lt">
                                    <p:tmPct val="30000"/>
                                  </p:iterate>
                                  <p:childTnLst>
                                    <p:set>
                                      <p:cBhvr>
                                        <p:cTn id="12" dur="1" fill="hold">
                                          <p:stCondLst>
                                            <p:cond delay="0"/>
                                          </p:stCondLst>
                                        </p:cTn>
                                        <p:tgtEl>
                                          <p:spTgt spid="8"/>
                                        </p:tgtEl>
                                        <p:attrNameLst>
                                          <p:attrName>style.visibility</p:attrName>
                                        </p:attrNameLst>
                                      </p:cBhvr>
                                      <p:to>
                                        <p:strVal val="visible"/>
                                      </p:to>
                                    </p:set>
                                    <p:animEffect transition="in" filter="wipe(left)">
                                      <p:cBhvr>
                                        <p:cTn id="13" dur="100"/>
                                        <p:tgtEl>
                                          <p:spTgt spid="8"/>
                                        </p:tgtEl>
                                      </p:cBhvr>
                                    </p:animEffect>
                                  </p:childTnLst>
                                </p:cTn>
                              </p:par>
                            </p:childTnLst>
                          </p:cTn>
                        </p:par>
                        <p:par>
                          <p:cTn id="14" fill="hold">
                            <p:stCondLst>
                              <p:cond delay="2029"/>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159566"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认识我们的眼睛</a:t>
            </a:r>
          </a:p>
        </p:txBody>
      </p:sp>
      <p:sp>
        <p:nvSpPr>
          <p:cNvPr id="12" name="矩形 11"/>
          <p:cNvSpPr/>
          <p:nvPr/>
        </p:nvSpPr>
        <p:spPr>
          <a:xfrm>
            <a:off x="934949" y="1934875"/>
            <a:ext cx="7274103" cy="2562240"/>
          </a:xfrm>
          <a:prstGeom prst="rect">
            <a:avLst/>
          </a:prstGeom>
        </p:spPr>
        <p:txBody>
          <a:bodyPr wrap="square" lIns="68580" tIns="34290" rIns="68580" bIns="3429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       蓝蓝的天空、白白的云朵、绿绿的草地，这些美丽的风景都需要我们用眼睛才可以看到。</a:t>
            </a:r>
          </a:p>
          <a:p>
            <a:pPr>
              <a:lnSpc>
                <a:spcPct val="150000"/>
              </a:lnSpc>
            </a:pPr>
            <a:r>
              <a:rPr lang="zh-CN" altLang="en-US" sz="1800" dirty="0">
                <a:latin typeface="微软雅黑" panose="020B0503020204020204" pitchFamily="34" charset="-122"/>
                <a:ea typeface="微软雅黑" panose="020B0503020204020204" pitchFamily="34" charset="-122"/>
              </a:rPr>
              <a:t>       我们都知道一句名言“眼睛是心灵的窗户”，眼</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睛还是人体中最重要的器官之一，我们所接受的外界</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信息中有</a:t>
            </a:r>
            <a:r>
              <a:rPr lang="en-US" altLang="zh-CN" sz="1800" dirty="0">
                <a:latin typeface="微软雅黑" panose="020B0503020204020204" pitchFamily="34" charset="-122"/>
                <a:ea typeface="微软雅黑" panose="020B0503020204020204" pitchFamily="34" charset="-122"/>
              </a:rPr>
              <a:t>80%</a:t>
            </a:r>
            <a:r>
              <a:rPr lang="zh-CN" altLang="en-US" sz="1800" dirty="0">
                <a:latin typeface="微软雅黑" panose="020B0503020204020204" pitchFamily="34" charset="-122"/>
                <a:ea typeface="微软雅黑" panose="020B0503020204020204" pitchFamily="34" charset="-122"/>
              </a:rPr>
              <a:t>是靠它来完成的。所以眼睛的作用可大</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了，一定要注意保护自己的眼睛。</a:t>
            </a:r>
          </a:p>
        </p:txBody>
      </p:sp>
      <p:grpSp>
        <p:nvGrpSpPr>
          <p:cNvPr id="5" name="组合 4"/>
          <p:cNvGrpSpPr/>
          <p:nvPr/>
        </p:nvGrpSpPr>
        <p:grpSpPr>
          <a:xfrm>
            <a:off x="2156664" y="840497"/>
            <a:ext cx="4937352" cy="981375"/>
            <a:chOff x="2156664" y="840497"/>
            <a:chExt cx="4937352" cy="98137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664" y="840497"/>
              <a:ext cx="4937352" cy="981375"/>
            </a:xfrm>
            <a:prstGeom prst="rect">
              <a:avLst/>
            </a:prstGeom>
          </p:spPr>
        </p:pic>
        <p:sp>
          <p:nvSpPr>
            <p:cNvPr id="17" name="文本框 23"/>
            <p:cNvSpPr txBox="1"/>
            <p:nvPr/>
          </p:nvSpPr>
          <p:spPr>
            <a:xfrm>
              <a:off x="3440921" y="1122273"/>
              <a:ext cx="2262158" cy="461665"/>
            </a:xfrm>
            <a:prstGeom prst="rect">
              <a:avLst/>
            </a:prstGeom>
            <a:noFill/>
          </p:spPr>
          <p:txBody>
            <a:bodyPr wrap="none" rtlCol="0">
              <a:spAutoFit/>
            </a:bodyPr>
            <a:lstStyle/>
            <a:p>
              <a:pPr algn="ctr"/>
              <a:r>
                <a:rPr lang="zh-CN" altLang="en-US" sz="2400" b="1" spc="300" dirty="0">
                  <a:ln w="762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rPr>
                <a:t>眼睛的用处大</a:t>
              </a:r>
            </a:p>
          </p:txBody>
        </p:sp>
        <p:sp>
          <p:nvSpPr>
            <p:cNvPr id="9" name="文本框 23"/>
            <p:cNvSpPr txBox="1"/>
            <p:nvPr/>
          </p:nvSpPr>
          <p:spPr>
            <a:xfrm>
              <a:off x="3440921" y="1122273"/>
              <a:ext cx="2262158" cy="461665"/>
            </a:xfrm>
            <a:prstGeom prst="rect">
              <a:avLst/>
            </a:prstGeom>
            <a:noFill/>
          </p:spPr>
          <p:txBody>
            <a:bodyPr wrap="none" rtlCol="0">
              <a:spAutoFit/>
            </a:bodyPr>
            <a:lstStyle/>
            <a:p>
              <a:pPr algn="ctr"/>
              <a:r>
                <a:rPr lang="zh-CN" altLang="en-US" sz="2400" b="1" spc="300" dirty="0">
                  <a:latin typeface="微软雅黑" panose="020B0503020204020204" pitchFamily="34" charset="-122"/>
                  <a:ea typeface="微软雅黑" panose="020B0503020204020204" pitchFamily="34" charset="-122"/>
                  <a:cs typeface="+mn-ea"/>
                  <a:sym typeface="+mn-lt"/>
                </a:rPr>
                <a:t>眼睛的用处大</a:t>
              </a: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837" y="2886075"/>
            <a:ext cx="2320131" cy="22574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2"/>
                                        </p:tgtEl>
                                        <p:attrNameLst>
                                          <p:attrName>style.visibility</p:attrName>
                                        </p:attrNameLst>
                                      </p:cBhvr>
                                      <p:to>
                                        <p:strVal val="visible"/>
                                      </p:to>
                                    </p:set>
                                    <p:animEffect transition="in" filter="wipe(left)">
                                      <p:cBhvr>
                                        <p:cTn id="11" dur="1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1167718" y="112134"/>
            <a:ext cx="2159566"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认识我们的眼睛</a:t>
            </a:r>
          </a:p>
        </p:txBody>
      </p:sp>
      <p:sp>
        <p:nvSpPr>
          <p:cNvPr id="10" name="矩形 9"/>
          <p:cNvSpPr/>
          <p:nvPr/>
        </p:nvSpPr>
        <p:spPr>
          <a:xfrm>
            <a:off x="816568" y="3889138"/>
            <a:ext cx="2695145" cy="394275"/>
          </a:xfrm>
          <a:prstGeom prst="rect">
            <a:avLst/>
          </a:prstGeom>
        </p:spPr>
        <p:txBody>
          <a:bodyPr wrap="square" lIns="68580" tIns="34290" rIns="68580" bIns="34290">
            <a:spAutoFit/>
          </a:bodyPr>
          <a:lstStyle/>
          <a:p>
            <a:pPr algn="ctr">
              <a:lnSpc>
                <a:spcPct val="130000"/>
              </a:lnSpc>
            </a:pPr>
            <a:r>
              <a:rPr lang="zh-CN" altLang="en-US" sz="1800" dirty="0">
                <a:latin typeface="微软雅黑" panose="020B0503020204020204" pitchFamily="34" charset="-122"/>
                <a:ea typeface="微软雅黑" panose="020B0503020204020204" pitchFamily="34" charset="-122"/>
              </a:rPr>
              <a:t>防止眼睛受到意外伤害</a:t>
            </a:r>
          </a:p>
        </p:txBody>
      </p:sp>
      <p:grpSp>
        <p:nvGrpSpPr>
          <p:cNvPr id="14" name="组合 13"/>
          <p:cNvGrpSpPr/>
          <p:nvPr/>
        </p:nvGrpSpPr>
        <p:grpSpPr>
          <a:xfrm>
            <a:off x="1272508" y="1041338"/>
            <a:ext cx="6032421" cy="719467"/>
            <a:chOff x="1347628" y="944710"/>
            <a:chExt cx="6032421" cy="719467"/>
          </a:xfrm>
        </p:grpSpPr>
        <p:sp>
          <p:nvSpPr>
            <p:cNvPr id="15" name="圆角矩形标注 14"/>
            <p:cNvSpPr/>
            <p:nvPr/>
          </p:nvSpPr>
          <p:spPr>
            <a:xfrm>
              <a:off x="1347628" y="944710"/>
              <a:ext cx="5928188" cy="719467"/>
            </a:xfrm>
            <a:prstGeom prst="wedgeRoundRectCallout">
              <a:avLst>
                <a:gd name="adj1" fmla="val 49153"/>
                <a:gd name="adj2" fmla="val 27535"/>
                <a:gd name="adj3" fmla="val 16667"/>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23"/>
            <p:cNvSpPr txBox="1"/>
            <p:nvPr/>
          </p:nvSpPr>
          <p:spPr>
            <a:xfrm>
              <a:off x="1347628" y="1073611"/>
              <a:ext cx="6032421" cy="461665"/>
            </a:xfrm>
            <a:prstGeom prst="rect">
              <a:avLst/>
            </a:prstGeom>
            <a:noFill/>
          </p:spPr>
          <p:txBody>
            <a:bodyPr wrap="none" rtlCol="0">
              <a:spAutoFit/>
            </a:bodyPr>
            <a:lstStyle/>
            <a:p>
              <a:pPr algn="ctr"/>
              <a:r>
                <a:rPr lang="zh-CN" altLang="en-US" sz="2400" b="1" dirty="0">
                  <a:solidFill>
                    <a:srgbClr val="FD276E"/>
                  </a:solidFill>
                  <a:latin typeface="微软雅黑" panose="020B0503020204020204" pitchFamily="34" charset="-122"/>
                  <a:ea typeface="微软雅黑" panose="020B0503020204020204" pitchFamily="34" charset="-122"/>
                  <a:cs typeface="+mn-ea"/>
                  <a:sym typeface="+mn-lt"/>
                </a:rPr>
                <a:t>眼睛是如此重要我们应该如何爱护眼睛呢？</a:t>
              </a:r>
            </a:p>
          </p:txBody>
        </p:sp>
      </p:grpSp>
      <p:pic>
        <p:nvPicPr>
          <p:cNvPr id="19" name="图片 18"/>
          <p:cNvPicPr>
            <a:picLocks noChangeAspect="1"/>
          </p:cNvPicPr>
          <p:nvPr/>
        </p:nvPicPr>
        <p:blipFill>
          <a:blip r:embed="rId3"/>
          <a:stretch>
            <a:fillRect/>
          </a:stretch>
        </p:blipFill>
        <p:spPr>
          <a:xfrm>
            <a:off x="7202187" y="573488"/>
            <a:ext cx="1573622" cy="4570012"/>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896" t="21501" r="2775"/>
          <a:stretch>
            <a:fillRect/>
          </a:stretch>
        </p:blipFill>
        <p:spPr>
          <a:xfrm>
            <a:off x="866903" y="2182786"/>
            <a:ext cx="2594477" cy="1602298"/>
          </a:xfrm>
          <a:prstGeom prst="rect">
            <a:avLst/>
          </a:prstGeom>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7686" r="5955"/>
          <a:stretch>
            <a:fillRect/>
          </a:stretch>
        </p:blipFill>
        <p:spPr>
          <a:xfrm>
            <a:off x="3678149" y="2182786"/>
            <a:ext cx="1869896" cy="1602298"/>
          </a:xfrm>
          <a:prstGeom prst="rect">
            <a:avLst/>
          </a:prstGeom>
        </p:spPr>
      </p:pic>
      <p:sp>
        <p:nvSpPr>
          <p:cNvPr id="12" name="矩形 11"/>
          <p:cNvSpPr/>
          <p:nvPr/>
        </p:nvSpPr>
        <p:spPr>
          <a:xfrm>
            <a:off x="3265524" y="3889138"/>
            <a:ext cx="2695145" cy="394275"/>
          </a:xfrm>
          <a:prstGeom prst="rect">
            <a:avLst/>
          </a:prstGeom>
        </p:spPr>
        <p:txBody>
          <a:bodyPr wrap="square" lIns="68580" tIns="34290" rIns="68580" bIns="34290">
            <a:spAutoFit/>
          </a:bodyPr>
          <a:lstStyle/>
          <a:p>
            <a:pPr algn="ctr">
              <a:lnSpc>
                <a:spcPct val="130000"/>
              </a:lnSpc>
            </a:pPr>
            <a:r>
              <a:rPr lang="zh-CN" altLang="en-US" sz="1800" dirty="0">
                <a:latin typeface="微软雅黑" panose="020B0503020204020204" pitchFamily="34" charset="-122"/>
                <a:ea typeface="微软雅黑" panose="020B0503020204020204" pitchFamily="34" charset="-122"/>
              </a:rPr>
              <a:t>注意眼部清洁卫生</a:t>
            </a: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4814" y="2182786"/>
            <a:ext cx="1433320" cy="1506448"/>
          </a:xfrm>
          <a:prstGeom prst="rect">
            <a:avLst/>
          </a:prstGeom>
        </p:spPr>
      </p:pic>
      <p:sp>
        <p:nvSpPr>
          <p:cNvPr id="13" name="矩形 12"/>
          <p:cNvSpPr/>
          <p:nvPr/>
        </p:nvSpPr>
        <p:spPr>
          <a:xfrm>
            <a:off x="5716242" y="3889138"/>
            <a:ext cx="1530463" cy="429348"/>
          </a:xfrm>
          <a:prstGeom prst="rect">
            <a:avLst/>
          </a:prstGeom>
        </p:spPr>
        <p:txBody>
          <a:bodyPr wrap="square" lIns="68580" tIns="34290" rIns="68580" bIns="34290">
            <a:spAutoFit/>
          </a:bodyPr>
          <a:lstStyle/>
          <a:p>
            <a:pPr algn="ctr">
              <a:lnSpc>
                <a:spcPct val="130000"/>
              </a:lnSpc>
            </a:pPr>
            <a:r>
              <a:rPr lang="zh-CN" altLang="en-US" sz="1800" dirty="0">
                <a:latin typeface="微软雅黑" panose="020B0503020204020204" pitchFamily="34" charset="-122"/>
                <a:ea typeface="微软雅黑" panose="020B0503020204020204" pitchFamily="34" charset="-122"/>
              </a:rPr>
              <a:t>预防近视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left)">
                                      <p:cBhvr>
                                        <p:cTn id="14" dur="500"/>
                                        <p:tgtEl>
                                          <p:spTgt spid="14"/>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500"/>
                            </p:stCondLst>
                            <p:childTnLst>
                              <p:par>
                                <p:cTn id="24" presetID="14"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500"/>
                            </p:stCondLst>
                            <p:childTnLst>
                              <p:par>
                                <p:cTn id="32" presetID="14" presetClass="entr" presetSubtype="1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653713"/>
            <a:ext cx="5505450" cy="3356312"/>
          </a:xfrm>
          <a:prstGeom prst="rect">
            <a:avLst/>
          </a:prstGeom>
        </p:spPr>
      </p:pic>
      <p:grpSp>
        <p:nvGrpSpPr>
          <p:cNvPr id="17" name="组合 16"/>
          <p:cNvGrpSpPr/>
          <p:nvPr/>
        </p:nvGrpSpPr>
        <p:grpSpPr>
          <a:xfrm>
            <a:off x="-1" y="3423874"/>
            <a:ext cx="9144000" cy="1719626"/>
            <a:chOff x="-1" y="3423874"/>
            <a:chExt cx="9144000" cy="1719626"/>
          </a:xfrm>
        </p:grpSpPr>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1" r="16523"/>
            <a:stretch>
              <a:fillRect/>
            </a:stretch>
          </p:blipFill>
          <p:spPr>
            <a:xfrm>
              <a:off x="-1" y="3879100"/>
              <a:ext cx="9144000" cy="1264400"/>
            </a:xfrm>
            <a:prstGeom prst="rect">
              <a:avLst/>
            </a:prstGeom>
          </p:spPr>
        </p:pic>
        <p:pic>
          <p:nvPicPr>
            <p:cNvPr id="19" name="图片 18"/>
            <p:cNvPicPr>
              <a:picLocks noChangeAspect="1"/>
            </p:cNvPicPr>
            <p:nvPr/>
          </p:nvPicPr>
          <p:blipFill rotWithShape="1">
            <a:blip r:embed="rId5"/>
            <a:srcRect l="32640" r="-1604" b="5645"/>
            <a:stretch>
              <a:fillRect/>
            </a:stretch>
          </p:blipFill>
          <p:spPr>
            <a:xfrm>
              <a:off x="0" y="3423874"/>
              <a:ext cx="2358570" cy="1719626"/>
            </a:xfrm>
            <a:prstGeom prst="rect">
              <a:avLst/>
            </a:prstGeom>
          </p:spPr>
        </p:pic>
      </p:grpSp>
      <p:pic>
        <p:nvPicPr>
          <p:cNvPr id="20" name="图片 19"/>
          <p:cNvPicPr>
            <a:picLocks noChangeAspect="1"/>
          </p:cNvPicPr>
          <p:nvPr/>
        </p:nvPicPr>
        <p:blipFill>
          <a:blip r:embed="rId6"/>
          <a:stretch>
            <a:fillRect/>
          </a:stretch>
        </p:blipFill>
        <p:spPr>
          <a:xfrm>
            <a:off x="6273358" y="828631"/>
            <a:ext cx="1531085" cy="626820"/>
          </a:xfrm>
          <a:prstGeom prst="rect">
            <a:avLst/>
          </a:prstGeom>
        </p:spPr>
      </p:pic>
      <p:pic>
        <p:nvPicPr>
          <p:cNvPr id="21" name="图片 20"/>
          <p:cNvPicPr>
            <a:picLocks noChangeAspect="1"/>
          </p:cNvPicPr>
          <p:nvPr/>
        </p:nvPicPr>
        <p:blipFill rotWithShape="1">
          <a:blip r:embed="rId6"/>
          <a:srcRect r="53837"/>
          <a:stretch>
            <a:fillRect/>
          </a:stretch>
        </p:blipFill>
        <p:spPr>
          <a:xfrm>
            <a:off x="7960553" y="1714972"/>
            <a:ext cx="1183447" cy="1049534"/>
          </a:xfrm>
          <a:prstGeom prst="rect">
            <a:avLst/>
          </a:prstGeom>
        </p:spPr>
      </p:pic>
      <p:pic>
        <p:nvPicPr>
          <p:cNvPr id="22" name="图片 21"/>
          <p:cNvPicPr>
            <a:picLocks noChangeAspect="1"/>
          </p:cNvPicPr>
          <p:nvPr/>
        </p:nvPicPr>
        <p:blipFill>
          <a:blip r:embed="rId6"/>
          <a:stretch>
            <a:fillRect/>
          </a:stretch>
        </p:blipFill>
        <p:spPr>
          <a:xfrm flipH="1">
            <a:off x="-4249" y="400050"/>
            <a:ext cx="1942963" cy="795441"/>
          </a:xfrm>
          <a:prstGeom prst="rect">
            <a:avLst/>
          </a:prstGeom>
        </p:spPr>
      </p:pic>
      <p:pic>
        <p:nvPicPr>
          <p:cNvPr id="33" name="图片 32"/>
          <p:cNvPicPr>
            <a:picLocks noChangeAspect="1"/>
          </p:cNvPicPr>
          <p:nvPr/>
        </p:nvPicPr>
        <p:blipFill>
          <a:blip r:embed="rId6"/>
          <a:stretch>
            <a:fillRect/>
          </a:stretch>
        </p:blipFill>
        <p:spPr>
          <a:xfrm>
            <a:off x="3199684" y="81853"/>
            <a:ext cx="1189113" cy="486818"/>
          </a:xfrm>
          <a:prstGeom prst="rect">
            <a:avLst/>
          </a:prstGeom>
        </p:spPr>
      </p:pic>
      <p:grpSp>
        <p:nvGrpSpPr>
          <p:cNvPr id="34" name="组合 33"/>
          <p:cNvGrpSpPr/>
          <p:nvPr/>
        </p:nvGrpSpPr>
        <p:grpSpPr>
          <a:xfrm>
            <a:off x="0" y="-1"/>
            <a:ext cx="9144001" cy="1292626"/>
            <a:chOff x="-327315" y="3793521"/>
            <a:chExt cx="9660708" cy="1365669"/>
          </a:xfrm>
        </p:grpSpPr>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31491" t="-1" b="33404"/>
            <a:stretch>
              <a:fillRect/>
            </a:stretch>
          </p:blipFill>
          <p:spPr>
            <a:xfrm rot="10800000">
              <a:off x="7554161" y="3793522"/>
              <a:ext cx="1779232" cy="13656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flipV="1">
              <a:off x="6626468" y="3793521"/>
              <a:ext cx="2706922" cy="981859"/>
            </a:xfrm>
            <a:prstGeom prst="rect">
              <a:avLst/>
            </a:prstGeom>
          </p:spPr>
        </p:pic>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21721"/>
            <a:stretch>
              <a:fillRect/>
            </a:stretch>
          </p:blipFill>
          <p:spPr>
            <a:xfrm flipV="1">
              <a:off x="-327315" y="3793521"/>
              <a:ext cx="2118941" cy="981859"/>
            </a:xfrm>
            <a:prstGeom prst="rect">
              <a:avLst/>
            </a:prstGeom>
          </p:spPr>
        </p:pic>
        <p:pic>
          <p:nvPicPr>
            <p:cNvPr id="38" name="图片 37"/>
            <p:cNvPicPr>
              <a:picLocks noChangeAspect="1"/>
            </p:cNvPicPr>
            <p:nvPr/>
          </p:nvPicPr>
          <p:blipFill rotWithShape="1">
            <a:blip r:embed="rId8" cstate="print">
              <a:extLst>
                <a:ext uri="{28A0092B-C50C-407E-A947-70E740481C1C}">
                  <a14:useLocalDpi xmlns:a14="http://schemas.microsoft.com/office/drawing/2010/main" val="0"/>
                </a:ext>
              </a:extLst>
            </a:blip>
            <a:srcRect r="8254" b="29760"/>
            <a:stretch>
              <a:fillRect/>
            </a:stretch>
          </p:blipFill>
          <p:spPr>
            <a:xfrm flipV="1">
              <a:off x="385774" y="3793522"/>
              <a:ext cx="2483504" cy="689654"/>
            </a:xfrm>
            <a:prstGeom prst="rect">
              <a:avLst/>
            </a:prstGeom>
          </p:spPr>
        </p:pic>
      </p:grpSp>
      <p:sp>
        <p:nvSpPr>
          <p:cNvPr id="43" name="文本框 42"/>
          <p:cNvSpPr txBox="1"/>
          <p:nvPr/>
        </p:nvSpPr>
        <p:spPr>
          <a:xfrm>
            <a:off x="2124356" y="1990103"/>
            <a:ext cx="4705069" cy="1355499"/>
          </a:xfrm>
          <a:prstGeom prst="rect">
            <a:avLst/>
          </a:prstGeom>
          <a:noFill/>
        </p:spPr>
        <p:txBody>
          <a:bodyPr wrap="square" rtlCol="0">
            <a:spAutoFit/>
          </a:bodyPr>
          <a:lstStyle/>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第二章</a:t>
            </a:r>
            <a:endParaRPr lang="en-US" altLang="zh-CN" sz="3600" b="1" spc="300" dirty="0">
              <a:solidFill>
                <a:srgbClr val="FD276E"/>
              </a:solidFill>
              <a:latin typeface="微软雅黑" panose="020B0503020204020204" pitchFamily="34" charset="-122"/>
              <a:ea typeface="微软雅黑" panose="020B0503020204020204" pitchFamily="34" charset="-122"/>
            </a:endParaRPr>
          </a:p>
          <a:p>
            <a:pPr algn="ctr">
              <a:lnSpc>
                <a:spcPct val="114000"/>
              </a:lnSpc>
            </a:pPr>
            <a:r>
              <a:rPr lang="zh-CN" altLang="en-US" sz="3600" b="1" spc="300" dirty="0">
                <a:solidFill>
                  <a:srgbClr val="FD276E"/>
                </a:solidFill>
                <a:latin typeface="微软雅黑" panose="020B0503020204020204" pitchFamily="34" charset="-122"/>
                <a:ea typeface="微软雅黑" panose="020B0503020204020204" pitchFamily="34" charset="-122"/>
              </a:rPr>
              <a:t>近视眼的成因和危害</a:t>
            </a:r>
          </a:p>
        </p:txBody>
      </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4010" y="1877797"/>
            <a:ext cx="2015900" cy="3265703"/>
          </a:xfrm>
          <a:prstGeom prst="rect">
            <a:avLst/>
          </a:prstGeom>
        </p:spPr>
      </p:pic>
      <p:pic>
        <p:nvPicPr>
          <p:cNvPr id="23" name="图片 22"/>
          <p:cNvPicPr>
            <a:picLocks noChangeAspect="1"/>
          </p:cNvPicPr>
          <p:nvPr/>
        </p:nvPicPr>
        <p:blipFill rotWithShape="1">
          <a:blip r:embed="rId10">
            <a:extLst>
              <a:ext uri="{28A0092B-C50C-407E-A947-70E740481C1C}">
                <a14:useLocalDpi xmlns:a14="http://schemas.microsoft.com/office/drawing/2010/main" val="0"/>
              </a:ext>
            </a:extLst>
          </a:blip>
          <a:srcRect l="56932" t="5556" r="24630" b="76111"/>
          <a:stretch>
            <a:fillRect/>
          </a:stretch>
        </p:blipFill>
        <p:spPr>
          <a:xfrm>
            <a:off x="6838950" y="0"/>
            <a:ext cx="1190626" cy="9429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1323975"/>
            <a:ext cx="6477000" cy="2895600"/>
          </a:xfrm>
          <a:prstGeom prst="rect">
            <a:avLst/>
          </a:prstGeom>
        </p:spPr>
      </p:pic>
      <p:sp>
        <p:nvSpPr>
          <p:cNvPr id="11"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近视眼的成因及其危害</a:t>
            </a:r>
          </a:p>
        </p:txBody>
      </p:sp>
      <p:sp>
        <p:nvSpPr>
          <p:cNvPr id="14" name="矩形 13"/>
          <p:cNvSpPr/>
          <p:nvPr/>
        </p:nvSpPr>
        <p:spPr>
          <a:xfrm>
            <a:off x="3061698" y="2081963"/>
            <a:ext cx="4518574" cy="1592680"/>
          </a:xfrm>
          <a:prstGeom prst="rect">
            <a:avLst/>
          </a:prstGeom>
        </p:spPr>
        <p:txBody>
          <a:bodyPr wrap="square" lIns="68580" tIns="34290" rIns="68580" bIns="34290">
            <a:spAutoFit/>
          </a:bodyPr>
          <a:lstStyle/>
          <a:p>
            <a:pPr>
              <a:lnSpc>
                <a:spcPct val="150000"/>
              </a:lnSpc>
            </a:pPr>
            <a:r>
              <a:rPr lang="zh-CN" altLang="en-US" sz="1700" dirty="0">
                <a:latin typeface="微软雅黑" panose="020B0503020204020204" pitchFamily="34" charset="-122"/>
                <a:ea typeface="微软雅黑" panose="020B0503020204020204" pitchFamily="34" charset="-122"/>
              </a:rPr>
              <a:t>近视眼的特点是只能看近不能看远。在没有调节的情况下，远处来的平行光线经过瞳孔进入眼内，聚焦在视网膜之前，在视网膜上不能形成清晰的物象，就是近视。</a:t>
            </a:r>
          </a:p>
        </p:txBody>
      </p:sp>
      <p:sp>
        <p:nvSpPr>
          <p:cNvPr id="16" name="矩形 15"/>
          <p:cNvSpPr/>
          <p:nvPr/>
        </p:nvSpPr>
        <p:spPr>
          <a:xfrm>
            <a:off x="2837410" y="1396230"/>
            <a:ext cx="4742862" cy="557973"/>
          </a:xfrm>
          <a:prstGeom prst="rect">
            <a:avLst/>
          </a:prstGeom>
        </p:spPr>
        <p:txBody>
          <a:bodyPr wrap="square" lIns="68580" tIns="34290" rIns="68580" bIns="34290">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你知道的什么是近视眼吗</a:t>
            </a:r>
            <a:r>
              <a:rPr lang="en-US" altLang="zh-CN" sz="2400" b="1" dirty="0">
                <a:latin typeface="微软雅黑" panose="020B0503020204020204" pitchFamily="34" charset="-122"/>
                <a:ea typeface="微软雅黑" panose="020B0503020204020204" pitchFamily="34" charset="-122"/>
              </a:rPr>
              <a:t>?</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1075" y="2913491"/>
            <a:ext cx="1881500" cy="2205091"/>
          </a:xfrm>
          <a:prstGeom prst="rect">
            <a:avLst/>
          </a:prstGeom>
        </p:spPr>
      </p:pic>
      <p:pic>
        <p:nvPicPr>
          <p:cNvPr id="4" name="图片 3"/>
          <p:cNvPicPr>
            <a:picLocks noChangeAspect="1"/>
          </p:cNvPicPr>
          <p:nvPr/>
        </p:nvPicPr>
        <p:blipFill>
          <a:blip r:embed="rId5"/>
          <a:stretch>
            <a:fillRect/>
          </a:stretch>
        </p:blipFill>
        <p:spPr>
          <a:xfrm>
            <a:off x="354164" y="1611824"/>
            <a:ext cx="1665884" cy="35316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14"/>
                                        </p:tgtEl>
                                        <p:attrNameLst>
                                          <p:attrName>style.visibility</p:attrName>
                                        </p:attrNameLst>
                                      </p:cBhvr>
                                      <p:to>
                                        <p:strVal val="visible"/>
                                      </p:to>
                                    </p:set>
                                    <p:animEffect transition="in" filter="wipe(left)">
                                      <p:cBhvr>
                                        <p:cTn id="17" dur="100"/>
                                        <p:tgtEl>
                                          <p:spTgt spid="14"/>
                                        </p:tgtEl>
                                      </p:cBhvr>
                                    </p:animEffect>
                                  </p:childTnLst>
                                </p:cTn>
                              </p:par>
                            </p:childTnLst>
                          </p:cTn>
                        </p:par>
                        <p:par>
                          <p:cTn id="18" fill="hold">
                            <p:stCondLst>
                              <p:cond delay="373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156664" y="840497"/>
            <a:ext cx="4937352" cy="981375"/>
            <a:chOff x="2156664" y="840497"/>
            <a:chExt cx="4937352" cy="981375"/>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664" y="840497"/>
              <a:ext cx="4937352" cy="981375"/>
            </a:xfrm>
            <a:prstGeom prst="rect">
              <a:avLst/>
            </a:prstGeom>
          </p:spPr>
        </p:pic>
        <p:sp>
          <p:nvSpPr>
            <p:cNvPr id="35" name="文本框 23"/>
            <p:cNvSpPr txBox="1"/>
            <p:nvPr/>
          </p:nvSpPr>
          <p:spPr>
            <a:xfrm>
              <a:off x="3094672" y="1122273"/>
              <a:ext cx="2954655" cy="461665"/>
            </a:xfrm>
            <a:prstGeom prst="rect">
              <a:avLst/>
            </a:prstGeom>
            <a:noFill/>
          </p:spPr>
          <p:txBody>
            <a:bodyPr wrap="none" rtlCol="0">
              <a:spAutoFit/>
            </a:bodyPr>
            <a:lstStyle/>
            <a:p>
              <a:pPr algn="ctr"/>
              <a:r>
                <a:rPr lang="zh-CN" altLang="en-US" sz="2400" b="1" spc="300" dirty="0">
                  <a:ln w="76200">
                    <a:solidFill>
                      <a:schemeClr val="bg1"/>
                    </a:solidFill>
                  </a:ln>
                  <a:solidFill>
                    <a:schemeClr val="bg1"/>
                  </a:solidFill>
                  <a:latin typeface="微软雅黑" panose="020B0503020204020204" pitchFamily="34" charset="-122"/>
                  <a:ea typeface="微软雅黑" panose="020B0503020204020204" pitchFamily="34" charset="-122"/>
                  <a:cs typeface="+mn-ea"/>
                  <a:sym typeface="+mn-lt"/>
                </a:rPr>
                <a:t>近视眼形成的原因</a:t>
              </a:r>
            </a:p>
          </p:txBody>
        </p:sp>
        <p:sp>
          <p:nvSpPr>
            <p:cNvPr id="10" name="文本框 23"/>
            <p:cNvSpPr txBox="1"/>
            <p:nvPr/>
          </p:nvSpPr>
          <p:spPr>
            <a:xfrm>
              <a:off x="3094672" y="1122273"/>
              <a:ext cx="2954655" cy="461665"/>
            </a:xfrm>
            <a:prstGeom prst="rect">
              <a:avLst/>
            </a:prstGeom>
            <a:noFill/>
          </p:spPr>
          <p:txBody>
            <a:bodyPr wrap="none" rtlCol="0">
              <a:spAutoFit/>
            </a:bodyPr>
            <a:lstStyle/>
            <a:p>
              <a:pPr algn="ctr"/>
              <a:r>
                <a:rPr lang="zh-CN" altLang="en-US" sz="2400" b="1" spc="300" dirty="0">
                  <a:latin typeface="微软雅黑" panose="020B0503020204020204" pitchFamily="34" charset="-122"/>
                  <a:ea typeface="微软雅黑" panose="020B0503020204020204" pitchFamily="34" charset="-122"/>
                  <a:cs typeface="+mn-ea"/>
                  <a:sym typeface="+mn-lt"/>
                </a:rPr>
                <a:t>近视眼形成的原因</a:t>
              </a:r>
            </a:p>
          </p:txBody>
        </p:sp>
      </p:grpSp>
      <p:sp>
        <p:nvSpPr>
          <p:cNvPr id="12" name="文本框 23"/>
          <p:cNvSpPr txBox="1"/>
          <p:nvPr/>
        </p:nvSpPr>
        <p:spPr>
          <a:xfrm>
            <a:off x="1167718" y="112134"/>
            <a:ext cx="3005951" cy="430887"/>
          </a:xfrm>
          <a:prstGeom prst="rect">
            <a:avLst/>
          </a:prstGeom>
          <a:noFill/>
        </p:spPr>
        <p:txBody>
          <a:bodyPr wrap="none" rtlCol="0">
            <a:spAutoFit/>
          </a:bodyPr>
          <a:lstStyle/>
          <a:p>
            <a:r>
              <a:rPr lang="zh-CN" altLang="en-US" sz="2200" b="1" dirty="0">
                <a:latin typeface="微软雅黑" panose="020B0503020204020204" pitchFamily="34" charset="-122"/>
                <a:ea typeface="微软雅黑" panose="020B0503020204020204" pitchFamily="34" charset="-122"/>
                <a:cs typeface="+mn-ea"/>
                <a:sym typeface="+mn-lt"/>
              </a:rPr>
              <a:t>近视眼的成因及其危害</a:t>
            </a:r>
          </a:p>
        </p:txBody>
      </p:sp>
      <p:sp>
        <p:nvSpPr>
          <p:cNvPr id="13" name="六边形 12"/>
          <p:cNvSpPr/>
          <p:nvPr/>
        </p:nvSpPr>
        <p:spPr>
          <a:xfrm>
            <a:off x="940794" y="2261846"/>
            <a:ext cx="1928113" cy="1662167"/>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遗传因素</a:t>
            </a:r>
          </a:p>
        </p:txBody>
      </p:sp>
      <p:sp>
        <p:nvSpPr>
          <p:cNvPr id="14" name="六边形 13"/>
          <p:cNvSpPr/>
          <p:nvPr/>
        </p:nvSpPr>
        <p:spPr>
          <a:xfrm>
            <a:off x="3607944" y="2261846"/>
            <a:ext cx="1928113" cy="1662167"/>
          </a:xfrm>
          <a:prstGeom prst="hexagon">
            <a:avLst/>
          </a:prstGeom>
          <a:solidFill>
            <a:srgbClr val="4E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体制因素</a:t>
            </a:r>
          </a:p>
        </p:txBody>
      </p:sp>
      <p:sp>
        <p:nvSpPr>
          <p:cNvPr id="15" name="六边形 14"/>
          <p:cNvSpPr/>
          <p:nvPr/>
        </p:nvSpPr>
        <p:spPr>
          <a:xfrm>
            <a:off x="6275093" y="2261846"/>
            <a:ext cx="1928113" cy="1662167"/>
          </a:xfrm>
          <a:prstGeom prst="hexagon">
            <a:avLst/>
          </a:prstGeom>
          <a:solidFill>
            <a:srgbClr val="FD3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环境因素</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6387" y="3924300"/>
            <a:ext cx="3228975" cy="914400"/>
          </a:xfrm>
          <a:prstGeom prst="rect">
            <a:avLst/>
          </a:prstGeom>
        </p:spPr>
      </p:pic>
      <p:grpSp>
        <p:nvGrpSpPr>
          <p:cNvPr id="5" name="组合 4"/>
          <p:cNvGrpSpPr/>
          <p:nvPr/>
        </p:nvGrpSpPr>
        <p:grpSpPr>
          <a:xfrm>
            <a:off x="807224" y="4101406"/>
            <a:ext cx="3288526" cy="1042094"/>
            <a:chOff x="807224" y="4101406"/>
            <a:chExt cx="3288526" cy="1042094"/>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24" y="4101406"/>
              <a:ext cx="583425" cy="844431"/>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7825" y="4362340"/>
              <a:ext cx="383400" cy="554922"/>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2700" y="4588578"/>
              <a:ext cx="383400" cy="554922"/>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2350" y="4276615"/>
              <a:ext cx="383400" cy="55492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E07E048-3C6A-4BBB-BED8-AE7330D76CAD"/>
  <p:tag name="ISPRING_SCORM_RATE_SLIDES" val="1"/>
  <p:tag name="ISPRINGONLINEFOLDERID" val="0"/>
  <p:tag name="ISPRINGONLINEFOLDERPATH" val="内容列表"/>
  <p:tag name="ISPRINGCLOUDFOLDERID" val="0"/>
  <p:tag name="ISPRINGCLOUDFOLDERPATH" val="系统信息库"/>
  <p:tag name="ISPRING_PRESENTATION_TITLE" val="自我介绍"/>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wrFJJe7TORjorAACsVgAAFwAAAHVuaXZlcnNhbC91bml2ZXJzYWwucG5n7Xx7VJNnui9Ou207RZxO5xy5SWpRqaOAIcpNSGrTQq0KXkEFkrYBUosQIUEI5NLWFjptIF6JFEhKURGQRESBQEis2AQSSEAaIwKJNoRAAsQkhJD7TsBWpuOcdfY6e5+1Zy//YIXv+97nfZ/n99zf7/K3PXGxK/7o/Uc3N7cVO95/d5+b279Furm9kP3ycueZOxXLDzl/lqH3xb7jRhf6TjoPXkRu373dza2J/Kr1o39zHr9y/P3DaDc3jy7X3zIe6kqqm1vC9h3vbj+QD5seRZEblYelj3DrwW4Atw2ob96t+SbsvKyaz/q05u0X17247v2/QBXf/PLFmfdPd3G+jnx/+2tBdefe+eLaOxnVb1+pevn0W0e/C//KMyB0R210gOWEH4Q9zrx3tZzZea+5lIb5RNRrBmWki0bugTvTNa0pgWapkZ1neJDBSOk0qxokbNs06gUnh26VXzYlpXf1ljGnDNWgVQlhLtHcwt8b2hIrgSrzOJZR3TeuM261m4bHDf0mokPjCGQsnDnucT2b3Ue+ujCNcpOPcpitr9KcW/WHhWlPHqtENQQtDAwPKBK+fo74piPePhbPF9yHcByu063IiajtRXTBuBHgPHo4N5M2gdP1BMgevk6b/7J63CPdPYVoriWa18MtDyR89cyPmWC2klo4YzbD52+v4gsAD0gyB45GmK0BBAYLhlHtV89aOjWiJD+BDnc4ci7bg0luVRm9nHO3wY0hGHv/Slu/ON4xG88Bg61jTl7ECHL0icZ28LBzJccjiLVYvT3yJIxg644F59halDQim2VPegQFmPs7S/aY7nswGcH4yZ0Syailv1wzdIjMwUajIHOFYa2dGh7bN5I4FksYMzeVSDSRGPAduUv/Um9jKIbO+8J9PWQOATkR/UOgLA51r5/ppwvJSU9OZk83YibCsV9DNRslPRNJKaGCq9UgGU1dvZlBBmab5qDRs8fDY4Sq6wjPyGVubh9C/I5NkNw3IM51PzR1QaxdEkkJaYO8gLmJQRaUyQUvQeZ/lMj8sOMTbZsYwTJNflkiTPiGzm7kOMyRWA522DObO8zNJOOPrVQ0ekfqC6RUCg8U7RgkmuMlKMHxqlaFYg2FPDx+PXvU+h0yplSgi0iSZkVlbGntuRZJ3d3OOoat0Ia3ziBth/RzlxS2MQVk/iQk30bQ2R0ihwmCMs/njI6kj6B6Pb9ArqgySY+s/E5uSTfN4eJLGE5VkTRNUdzkYJlSbtep86dMNr6Bp9lP3zYTwDXuy4VgC9dJfDTEDaI3GTPbPKKhZcbTvH341ctc1qfeTsBEh3injnnK93FvKza3+G5HD3mu55KF6bjuTL2uDRaU5HFOXoCN4FqEAq93ubloCFaGxUcVsTjAT/z097m5gNtOdImr0sBhUC5H21Q6EOx/MEjAo/4YfPLDIBGDiUsuo+gzgixqjl2tluhzsji4otQgHyNIGistE+jyc4baZtocLFy3jcSLpDffYDFYleSt5LBWUX65sUqQU6V4v0yQM6rNVl5ncbJN0AtbMeP4TZxYfQZbqp/DOcYysRGylfITJl9li/w6q/IjTJQ0m2OKUpyQs3lqOYFrRBBW1luYO5x0bIpsmEnOlmEdTM2Mew+epH/jHiLY5XTmmdyJ3vBTr63RbaoH4kqy1568vZleIQBtTj3gKe86lf2mJIkdyEC+2yeQg3lpTLvnlhyivOD0cKNmY2v0XFP0xcNQ5ZGiO9pdvSSsYAAIdYp+fEuqr7f/h1m06qNW6kpmFAouDTJus/9IG+E5JaZpC2BCw0omTYFo3KTJMOXgdGdpODyrd5iH4AsE2Vu5t9pxw/iKCMy45UTUyRDOeAYEBSfjEKdII6Eon2Bl4SfJwQwlWG9rth7pNn4sBc/4cyP2jop269ruQZHS0BjhmppPZyz9oFTSJabdnOHpChkrV+pq1F5bykRSb2jM8r/dTKZuP0ryR7zVc/+ab1AxC5zVSuAI1MpIwTAdDijFH1NbmPHNRULF/dYWvzW8CxdaA9PW9iq83gfFjBN4buWtykhswpj5hNfNexr/HItCIAeOF7QyaTcV+EbI3AhYl+NkK8OkO9UaCJBDL0Rg0t/wlTWYttJELDzOpsyIrnk479dj3AMTpskLkSPIMcOISFfef3q41HH02jn1ASP67Ei6DV/Z2giBywu6dNdZVIE+R6ppy/Tb6VcoLeO1+8U77fizwbkPibHI5Se1u+pJAUxhzhu9AnmoXKJt0e5idF8Lz3qdKdK2GCwppd7q7WsRfebyFGYUggskZyYb11T+0h9BHWCy4sABXuH6Xb3ZcGwSgYN2YCPkSk9o8ch6ymj6BGvadjVQk2Frkm3BjNslxACkk4SwoJ5Sih5/KtupimnEy8lgC1BnEhp4Bq6gq03WbeTPRyXKiKbIHoXYNpJqw69magwaopDGmu4HrSUjou5F0ZMDyETsNleovhF9v7984A0UQPQN/+vrvr5lXbHLv1K8HEJdETqDIHl6veH0AnYOADHrSRl1sgHOwdLDYIAuoVMOlv1PcdkTvbfOD5NEcG5fFBrUBV/+Y3Kond6XPZocIBEZcqqSy+B68xqoMj99AmhsbrHmU4J5u6HI1J994V1YX69CXi6AP1UNgmtMkYAXCFJwkTC5xSrtFjAzwRomDOZH+clM4NnG0O1Wu4CBjaZpVISsfSuq1BY/hhI4bkfL5EYMS6b15Mn7eGA/URs5G7yQwh7BioSklYjUQ/z8U03+wUqdFlHd5LsSfTjmq+yhnEM93eeWfZwcuvzb7I7sw1k0Y1iQyBbM8PF6n2sbM8uBAMt9Pz6peiOtAuidoMtm0LZH2Al8968QX/pSFIrswyRRZqqnL0p0PFyKMoDLOEjELd8XVJkzyEyTlu60QUKUlIXHwrHR8vF8zqiFuRJEcFBkzSY/gRoxJhjmGd+G+cEdJpiPbBCLYx5zL+/SEUBbxg3Av6DwjkaNcr3YmDuCkTXlFm0CoGYKnVjCpS8tRoy0iTFCn2d7eArB4QqmWaJ+7BfuKZQ+DcR5dGvaKzL+VLX6usnmGt4WDVW+EoJJCf0tSb/o+hVSq19fyOWFRXGu34dTXq6U5PZZ8z8d0Dkd7NAFL9YKwvL/MPl/cMDlwkdfraLDCiYvNVDgBNMHZ3L+99iu7qE9VV7FmzGukmQ/fgZN6ygwiBMBfT5nZk/mhI6RrghLSxemvaDSOOwawG7vM7PjOTEHkLG8/lecp3et25EiHhoALk6wY19i7gmMe5ULtANnfj5YtXo1NMB5sPn82tyDz0n+e5BEktmGRlRKtL4XlKgpkHTQO+WrNW0FlmEZYZ/uAlcuQPQh7oHrf1P8B7Xw5V08AJHluyr+sF9zExrwdJVLg5q/BVDfKr6DPsWj6xmR2yIXbO/Dv1YRaucRqmI+AnIZScPPDeyM/Kq+uQaxaIh3JxNXfK0ca0kbixo/UdC29EKrn4eoL9PbX5mJqi1uXDqfYOD4Bsd1k14EcUwcQaUEs+d/MSDq/BC+D3LGWH3Ts4+XcoWKsAdWHREjSNAj5MpiaRx6qTiyAjffuEYVMCZxa45fzra+hqXLiF/2rE0weCIaKmKE/ZMHnoIbx/n0RdL+hgJS9v4kf+QE5u8A2voHbt3BaO4V1T8japo5dRqEiVzKI8N7mfznej/Epm2YMfequKfampxtiLkVfrOe51kzTKqsHqx7Bn/+oyf+GRHvn9Fo3qndv8QMbPWvbXbBIP0qrlY1NbFQQH9WhzEf9P+w0gkd69VnTp+/KrLq7zRZ8ln2pwfJ2qBnCxelvfO6YnjbM2mAd4GI2meuTRrI5MU9WzpBFuiE6pngH8qbuF/3TMFrVKea9j9Tdu7u3H/GQmML95+wkBJWUvVsgTzqvLfl/h0OqGg3D1GUvrcmg2WItkw1K5wmmUT+HXmrr0M4kHmk9B9OrxANZPr8nsFo+7wc5b1S9J6fBZg29fPfm1stjdDu+5pou1+HkLOUCK9OkrUXTDXx+Gu05xRAZZPa2vAUQ+Xe5V1GtrFT8X3+N7pDJZWWJSjuUC0B+0z7UwbPXKQ/XWFtXcO/GolRksgxixucXax9d1A1yomQBJBBaPSm1EIZtUvtaBQeD7HNiodl9rkwrBNCOgyn/SlWEtmou6CpcT+nyedto1Ox4+WxKCwCC1kIqXChcuwyEIQSKSIbl6jUtrVImOblBnqc9mLUTzPoA7hf/hZA9yNatbGMziZSpwhsmTIIkkQTWzDU9CWWZ68vEs5OxhPN5mlsApLAij4Jl5apycjQcQkLPFZQQ/qC2dd2LPrPQcEC0F8pFLLFm6K0leoK/CRtcQ8KfLEQkyc3TZ1zeAaFrThnSfboVFtSpMr55BJd0xjCm0Juwtyw3v8YB87lLDFdy0Zo0lZMeqVgGHT7PeqoJ/YysqgT+Cew4ef9EiMwCHAyjbrOJHVajfm6dqo/+3DMLWdFn2NhVapLczinLYLcHJPnNmcByfBy7+CdNlZJ9GodfpMzuWRSFOVUpmivlOe5Vn+Im8m19CpqWLRs7EwApQRAFsm9yUAKmQwBFM+0LjFhYtoxn65H+7itWv9Rr3lnLwnyBvmWCmIRrJ3OHs5nv5Rq6RnOkQleAxor1OQ12VHUvfQKYxhfUTOTPaYjlSSl/dyXGSMHBkGkCnmSB2OD/3j+Ljn6JivKSBseI0gAO/mIFM7uPMZSxXsNhfSmfZLEH+btieB2pMlDmdJTPwJRO01b5TDq6AWn1cC9rGWtfbn6DL4CcWAX1tImu4HbVBxVms0J21rUp73Kj5IqLDvlwJK9J0bzk6SJMBiYirsqnxPL68Cc9sKlWvbuGkkQ/4ki0e/qUXy/yuuVWMTm3lw9qWdE1MYwTL9JuZQMhsUxj0VEBQF2GsM9vCIHdbFidIWCd5qL8CYTXdNL8mMmj8TsgypZS63u/ECjz1D9miCEtMC9l5wRu7zTcIHyebBoxlf0dbL9UD6fTCQjD4zroMXCRt5pj9WRejavOVKvbtde0E2JDHIAYD8fcdjuieNn6jx1GdyfDeS7ia0Dow1LnakJisxqtWZrrO2+L6CH8otS+eSz5B+BcgRMZNhXxE4mssAzyHPDjcVC9xrE26zJ7IvO5bYQxvCmtliBpXePF9ZxelihOyfR55ch0pdLtfNoABM3khhzV6GMMS6pX9o5ISFBsXfqScXi3BBh2sNvSXkCZMJ4KLbslzZcxFiae+98WJDAwN1TrmOXMZQEihwRcycZGZWBVmePnRBIWvk2BUEiCt0t4N0gWNWij+hhXFF3GrPvLU0AGURRIBhFB0c7/6VD23OS/88kBSYFBbDb63e9keH2q8HJeGOHDL/l6Pt3V/KHToF++G2ydhHRrk9ksHT8mqPQM3S66MvKFeLy7JcXUrnb8bkFa3e7NQRaCA9uSNHCnG6V0f9JAx6Xzd9exT5u6EMR9CoFBc6+HDb3IIPRaWf2KCdRjjmUQCTPxI2DaEzzqMw22hBAw+lUFKKJwpCahHkzCWD2GgAaPKdC3yYsQjUZMjI5h3e2EewCZ6PJFx1VvgCYfzviZdg3rk1yCe2kCt0FfoIqe/ZScPR305hdPFIVdjlyqz3lh6iOZrNvtv2Jk3upMK06xDTNMqLkizQPGA4zg3JSts4yz4PACPRw1K8ROt6kdaj0HbNTzaIyqOySgNyUSAsWVvwWlZQQh0mHjpqyAXzbv0VSsZetldns3wKJzliVQJN3c0JgK3A4OOEix8xachVGMCl0aF+KnXEV8EszzXbMxJRHeT1JR5zRWblagxUV8rPJgMdyteXjRUuIbGEQDA2Jzi7FepPFmkqSme8ZhuGuggFlIqhblZJswHlnLKQZLIdC6ZAjHHD7ZMH5RmOrWMKxG8LwpWRb7NcERSJBYY5tJ84hiXPft/IsModdLXhT0jF5/YMgET6BskJgZLI5LDaO2Hqe04WxMeW4J3xlJVFzjaV5LLlqGkW0+EQ5szWZrrUtA6IKJR1Sw0SgDGWbs7azyDeTHZO1NDYhgiP9uc3+CYv6efbQbknDsU5OI6xw+qaTE9AfErpgSPfbomhjsmlOYRtXUGAFk+Zpgc7OCzfFEmdjydIjFAEaklRiLN+rF8DtuppW+/cyU5UMawOu9idSJs16HjZkMb2NXiZVei0DYdJf9uU+jij6yRn8k4kjPNcNBvzQ6/FRWvOw7irf+p0ToQq+AujNUGYrDlfXVNDDpLJ9fuqmzse3X0XN+zotSRMU2ynUeTUJ9qKjMePlFTXxeNV+yck00poc90tMe9uxkVjCapRAcTrku9LW4BJkZuneXFa0xr9Tx9+YV5COtAcNKpSl+rQn+rpBKkX0W2drIbaJRplr789r42A1VOksaoSGWxcGgCgRI+y8ALEFRlaAdqPapfhWq9ZA6hJ/n/e1or98IMc2B8SUbgf5K9viUo/3Pr5wT47g9pyDU1AAKFLK003vFAAxpjkcizlqjh1HuVCZH8mWPjGy4lBqXwS3N1fuVe7VHpc24Us+asVXhKUEa9DTQYFEnK0ngLbppU4oaTs6qjDHemg+ZyIZXNFcsF6Rf1nBA881hbE6fSJB1HHFJeCH47GPeJ9FUk3lAo1ul/BS1GCeaSv/V/xXP/D0bTgdEljMv0IvHBwehLpXycsvy22jmE5+ioDMIM410wKLWdCS7aAXkEU/dXe3+UYiDozydp9MD8MkKGyl6rRZ3NecGpDOs55xUPjtk02hfmH2xC4NXlPIgPvVIHM7tRcoM0cIOFsQpMVPsB0k6t5l0s56QZX3QJESiag5hlKDlLawpZlpa+lsWARg0Y3roT7QR2bA/A4s3mqrwkZAP4KBv6pGW0d/kPPuuyA3djqXWAg+gtc0e5zzuu7+WN8qlFKR+aX1n2eP8IrBs9ULWFBE0mRn7dlhwKd/uVtNXGf39PpbAyNRWPyE4dCSps2OEPN1FrU1+KVe4Jul1YEl6oM1CuiKqqMjsXmdlqzoF6X3CiZ8/cc+YeGt0ZVe74BwpcNKXvfg/Gmjdq5N0F9OzrjBkmmvDuJSAhlEEumOegkgoWlWb9EIzqrlMXg91u8k+jnFlYgiQbdAIGkArNAUCT/IOstV1xjUR6OEqoLz2bK8SbroWPLKKiB1azl3GBQaRJsuHw4kBtdzwpp9IlGfJhPVttHch6vB+nLROXhz5UuLvZ44U0C+HBwrAP6RTqyMbozlk0rE3eXUAlWd2nLYI32D4w95UlhP5t18/A1CtMImdaq5TdNxDrkv4QVpNVfGY1o7gKBPSz/KtuWlB8X2n3vturlwq78cOYOI/mLcLLdvlJuxvvLyizUkmnFrDvcl8OPPdRll+g+f1JRdJ2hdskvO8CfdT+jL8XtizgX3Z+SAcWYqNgZlyBVMgp5Uto+SHNC3fYOIyE/+7qxlWmafzrlTY5zJ43RY2xWzT2LY7GMFQFsXE+Wh15KJLOsDxY0nF7bUugxB8XWsiMygBTzpecdn6+Lx9b7a8F4kxDKkU1MGn3j23UrXXmfOLflmZwO+y2QQTD5xhaMwhxZi57lWHjsbXwbnVAb9OpdhBC067+9XrJWrlT/9upGmdiUCNSfLmdVgb4lKoL9WBpOXYXiDuEGEn0Ernm613U0gOoxEOPW/ZCMvc+H+NF5fIWM5ZaPQ7RKHGX5LOFa4TSY3wWT1v1UX9Y12o8MuS3TMkx35BlUDA1zw7cXo85ppHFlZiG94Wt+08EHstdOcmcLOJbTuVXfTUhdQFEoTiuImQxaRQ6I2QmsxXovaaG49X72/nbTI/tAwv39DSswC/cOpzLSJc3EcDU65bSEPigHWHwGsmddp83fErnwcK5kAPZmvweIdybEqgjkzjZs0kJpTNyj2RwD7I9VJgPWheH989EFzp8zSGSsZES6AUdnZOBOCSd9jHYTYBtVN66C7llOs3yGpnf8r7U98RA/jrh/feIjN0OXanHrs/OiOSIKlissFYFNPPLhA3fcr4+KUIqH7d15HytJIPY91CVHN+m/h1l8M/X+dvqS1YQZPMX3f6dBELOji+FxLu9PjOQGbRRPJlNZgx8wt981exz625f1x/PBR+fVDpVuZmySAVgAlbaSnu92ZlKlGm4FB7GRBJkcKzJO1DJ5FAYqQKDKsp5C53r8xQBso/3wdR7rlTurLfYdARbxkCHTsLVHMt8mh9G18Wzqrp//sMlAXMqbKGafIFgEoYj/9rMVbE8woxtAVasspxiMoHfmrhvJcraBmInkl1esN9JBO09tr4JE7lEMX1AC86P0I6lflQGfEHFay9QTutfIcgPzwJeYxViUXNHoR3bcA7LVr4hRXN3YuqiaVujeC2sTEnVCcAqZHdKeSkmHUH9Pdq5g2XeygPkeacB64pTUFnLTFmDdouIR+C84xtUvNAwYt5C9l/sTzC2EwvDBp9TZM+rvJ4P3oLYSrUWk4L8jH7Bs4bnpRJSsQ0Te/d/7cR8jox2PmsJIIJj5GnOZ1oEMbG6nQdQLZ5HqdDcjtV3TD034VkOdR5ZUQsosumAiJKTeQy5Hneo6f/fyG93pno9mC5PaPEA4HCXJjmDRW5oimwJ2PSGYTJ319oOPzRwBp93uNe4K+TUZhTZG/qjTyxETvlQtrQiBx1L0hXFAIDxSqN6JKtevK/D+hVwyTkdUKycgJ93LBAPocElmajSFVyu33/CfaOIrHZ3lHRpW6E0wCfTB6W9x3B9nr9Z1blvcFJiFql8q+ywuhzEk9DDmJjujf9NJP54bJgpDwdKuv6M99uRQiBOntP9a2e6aQFInFul/dQEaQvq8ZUZozmRwFQoi/ytsz+Re+5Cg7tBgXqCxMNUV7hpVU/epduVP9Gya38JvJFIRSV35XsMQFq4iIKdbRsV1LHDHI/1epQzAfUE7/yqNX5CVB969O9X/n7+KdwZ0YA9kZUsiwszd4umiqxrBkd+uB6qYE1mF+IGGfsB0L/pD2++v/Gv1eOwyrON/g0MHtAjHKykUl2+4G2+6KO2S2rIe9isII2aBJKjTmL4ncSXibGs4pUG6TYQ3zcvIL285rtDgG6mk4FycA7I+LBR+9eJ/yu/PUvlcoa2TqpKfR/ubBrV+7WW4cXDL9QcTL1+L/fkjRHYgF6SBVNRBkQ61LVVDvDX0Tej+MrV1xQoUAWA6ZLEJ25tIVxZ5/LhLiQRjY5d+R3e5nooqEgt+t/L5npLGvH1ve8hS6Txs+dX8FqmR7RQYPJizJTAdL1nw0MRIGVaY9WJqG6oFr3ass6ROsXb8T4ctqtMy9inJ0aS6q557ajJmpqNaHPGf6OdP/k5gedpYcK4nzXZJ6QXjmM6hKV0dCzANkGHEUZ5UDgoOVN54h4rb0CSvAIScm21w7MgZGkVD/DNmmL1TrVxG1qxjEvu6jE1Hxz1htRpeH8Y4USf5fZZ1BT1hbHXMyb7Dozj/O1drhXuWKfIwSiZ78F1ufzNrnQ+86+ozpT1Cqz+pvPret50w/Z/q/H9OpE6kcuwniUCo02ywtSy926qs0m1567UO4rpO99Dx+vgsQFPuM885KyXg17j7z911ou31GY59RyRwWItxj7S2swHiCzev4rykE6xFmhsPAuY6+e/3pgNINS8qm+zWyo5OWp/jm7lrA69OUp6LwUl3Kqb33fNDzQf+ig1oRRcLFexVgy5R4MB6Cn/5pFRyH+dvcnn8cyPMrnCqYwNlNSkaxMK9TnUIOGvB76nmqC64sPlwNko+79vInbmqMc60c28DOB9CnMW31WVfJYM7DjJdXUQeYjKe+GrneGQFH0yZ6ZX3lAIQxDzOzJDaU9jjDEs+jCru+9jSa9juxnCVRb7fJdcPDDIdL7M/iKN2urUZSseNmwHpvbpop8X6u9HeTdEz3l38Ocsz3H+GTm8iUXPbvrwsgMRfxCU9DKNDLFcfrcn8nm3vVkcTng54P+p8xKM2V9q0ih3VAc2PW9vxW/3OS5yTPSZ6TPCd5TvKc5DnJc5LnJM9JnpM8J3lO8pzkv4yk3vWy8sC5NTtQQch3n25MBrMe3xa7HiyPPVu01vZ95YoI/6eTWaxKCNHA38iI+i507aTK/HevOf/nP0q/ZEDhcCvHNr3RdfAZOv0/6c1tN6F0L1QZxjH1NUCsXRCW+SbccrPB9Sxkoushu/g4v0Q/uB/SD2XIXuDmQdm2AzeXVX0bZZ+3yRy2pMyDzKwsUBZ81MjslhO7G2fuQZWJbN35BpptiBYImKrjy/vkdLCfizhucBVn/qez+DOjKakNfF4CvncnU8icPl7crZlcA3BkjhZMWLtjwfvAt/ZTeCn4qDzDAJkweyR36IHrwzFw/KNX4fmDww7X12NUPQE01tyPKwmPd1P0x6lEu0kCMdLm7wRIjw/pjOskSbCWc7Lm7E4GfjoD1XaMZeuXSSrYMTNyPEZS6LDIOKZsqVjnuDXKI14sxd9r4TkxOe6nu3jTMq+/W2e+9RJ4D2FkJzMudzi6WzONhwC1TrmY9G7siJiHXuVFIkwUEyYKouqD4IVTTTzpbAvpIrYw5ub8aYDptBoukcg/GkPTPgfR9DRrDw2Hn+q9EE4I/oVHmOJl+dahO6zfDY8XyK/jUlKjetPkCkXmRrGkG88iN6oViD6bMiOCEozKg/uZyx8yNVCPWPILTsVFjb3iGx+lfdeEpEbXgecuqUILz8jkFtx1YWOxULW96luVPCKhqNo9zrS1a29u1SVSqvjl88jHgbxLI5I1Rt6oQs/2XaE/xiVVYLHRy9N/FmoOwoTh0QQRd08kncIo1rrL3IsFSLj98UrH8YgyjzB8ia8FrAOSKK10ChmLi4b83B8hL39YHJUxLF/4Sojp6E2VKLJwP35qpzhzbj1HIuYR3KHK01zyvF/krvS3kkoPhmlJQqyu8Lq9U/DGBbjkBQzMT9TS6xlRxHUvkkcC2X4hb9JpVeWSVgIKZfaOmMOPKXBVJyQ+J5W6TOP0Glpn+Bj+gKawZ2FBvKnDpwGinNpr0AYfbB2qsJoMbDs7DqpcXTJQ135sg+hCEriGfiY7MyrjVHGiTVpSjY42KxSGQ55yc1ebSGUePZU/KOlOkfGqJWo/WcoBGXlldYHMybzfOwY2pX446ksV3gl15XWrp57qgAlvqtDXDoymk3X+U2IeMalIuM27Zn/u0N2CT47w284LSirRBzl5KEX/4VGiZ+TKxE6NUylPZsxS5RGUeXw14IcCmesTOsdEjvm4S2bfTU7GG5yOIwuGvNT60QSrBhh5kLLClD1WQT97GkQM+9iQB9Jd08mVgmysKQ8zPi3nDSKc/wQpzPJYDsJqK8cOtzE+UmsmRszeTLUlfLYAZeg3Va/ET6gWvvjgeoG0htepwjshwr4stsDqs/bnUk6D6o0rnCZeD7ZNxlOILUPNKr1LNJH9l2D7D9YoX1WgT6RkdcFQygGAKGV1CCb9ji+xVnmE26wl33JXL/um+LQIvZyjLTwr+xaYnv5+r2Zn0QQwhvwIxCndfhxbMSLKebu3rY3VV3AsWcWOKcUCTO2sPgS2oUgIN52HM806Csc60WGz2AYAtr3Y0bgFvDFZBZvqCgqdCq5r72tHQF7aKbYsd30AC27iJ162Fi6vvWxOdiHWjFsxllFtTva93Y+N9SrhfoY5ayCvWCmPvSdpt8jtY+gqwAoy8FipICSoVKDbxNfOKSAxW2L6szsVmlHPdfo5a/vWN8eNnQWFTpPOoSGioseajpU05h3EQ2I8rrnePRnIM4sNAjEoEjLXRE6Bl7WibMWMRU2eMZ7lnakXoH5jNBGGVRS8SKcXXlk0lx+sq0vEtAyP0wHfXFXULucpTPoZ3XWrl15CtElks0i6IrdMhxzIBojjpQp2zmFCCvxeHXiVc+5I7CaTJwXlQwYCYmEi3mnJRmYUjcNiWaNiZsJQIlo5pfXwtnE0cEShUW/B/GEl3UwgAdde9v1SnPsm5C57iqmkboy95dR1I4N41rfbyztWIOCq5ZIPFuAl6ZpKdJ4tRS60nfEtbrc9i6sSbSlurwPOKUT5YechqBPGs5COcZ1WecdAG+TGbyh9TRtaL+Lty60QfhIROi4aEbQGOqLYQRSlaOSoSXmXRD2KA7c8MIPsa0ptlsgVVbdONrABeiI5xstYr3YPuwkOdyaPG6yZBwlqdSCxcQGx3d4O5HETs4e4mbx6W8OCHX5gVzHs9VZ9b+ZFIPu95ULFMLefaQWlxvRoXy9CfL9LYDnsE7/rMDgppHW3qXlY115cDw5wAVaDw8kzw1ZUyXX8tt3gGSsT496p3p6HI7SC83jdkhhDxNDHEy/6JRts4dRL5SfzMrp9HLxPzp3cWpxpIPLrnbyx7XcT5DrVE4yuEq1rHMZNgAxfi9PJF6xvnVHLuFpr6A6lppVTGqpBYENdfAoHTyIezbjqI8pJLv0OcSDFUT6zR6xMdQqHHJq/QPaKROD8eAYJrSv/SjUI7uO89G316/nHxUb5W46P6oIAZRB+VYs9+PDCou5JJYIG+MZF5+whvkteHVGzGCYumpt7My9ZDwNPJpGWgeJ9exSCNUHQlKsM0EztpxEzJcjPSyENJWseVxP+zGjfHeDMFggBjxLwx9EtGHoS+TxiZLcA+XVQ9M/9XgscoLscVppDr6qrpbbbvzjEH845nOvzsK9ew9trIJ4syzHN7zwVKzb8sGDoRY1chZhxfiFyRBwQfq+aPr9o32dUopDW3P1ywF0v6Ijnhv3Lb1kvPtKJDsmnvabKykT3fF84SujL3G+UNGXWLWppA7kQN2IKR3lHUgDIqzTSDetpQzKbdWwzxk5Ue3ROBdWTa8+8BoJfJUPs8+JgZxCC2ZwGofKx3g623hbHW+/EJ8N5D1/pVFmyb4DfRYXYEU4PrPlHNt+1y8sdt67SFNjBZvAT03K9OH6eSGWW3MDFKD31RcA7JQEPSAMom3Lg55JcuVepqXlovslg4Owi+CyqMKCEjLCeS4XFy9EgGFxKv27NUN7VaQJWc5VGdrEQl3mAdjawSHgehZP7JDrMcIdaDQTBr4SZXM+dqdVj7czdufBbxoMysnxP52SdJkPOW6bLyMUuxotrYnOB4Im2B70cj94XNIE44waD4YnOx87SrKkmZfnw+0n+wwUTJC2y18BpJ3QfasWlT1QTL3fuMEQcdpLukMsPgf1Bo+kTvo49WfQO33xJfAv2qbmh14nuW+to5rqckatLWBIQD+NMgIoP2JIYsSPa2+kCB0Yvh9g10k+wQ/l465E6qdHp7tBNEKSJvBMGcPxYT4d3opwV4n59BmcuQ0E76nG+Jabl0wlfyAkqd56iQ14dkTxoSyEhcy5DiR9o14uVCBeGgQC9TvSzuhptAnp4hehNPco3dTlZIPCM4fVTfh9P9EreNZicRfgqV7GmBuyAe5QXz2sBDm3DgomKXd82rALpOziWDgnxvWVhgmWJeM5IjMHmKXC8emLwfrmmCTiukDRyHjKfhOWTBSyZSlch9VtAFn1FcZ95tT1rMdT1uSraGgeQ1n2rZWv4uOgmM84edRNXWNTBwluxW4JlqdgOd6J8GvFiVILBdMiJbo/8CBHsTPRYS35oehAA0HWEfla0AwaDDH0yEm+/CpaGgjl5q/HFuMCxjB/MOGev8KoptkiXlxMU29uNmiFaUI7pIzAY3K6HOPSJECMakuhxtJL96Yi8pF5DGb7CBvgXP/J8fb+dsYfNK9LmfU7S2RJGRXsWioaknLbxa/SgneLhRRvP8qdV5IoNizn7m8VYie6THqR96yr7jK5HMBXKX/6EGuo3JVwBUy8RDQy72NDcVuafXqY2bC5rDWScrR20f0vUBksx0ULo1iltjNgoyHRWPFC7RjLfsTfrr4iJ/AJb2dI6AX3FEB5VT09a1L6hmDhfrKBlzl01Ry3kYDJuzF+hfLSnSPiV65GNFS+kH+g6dJVhrIGYaxSGcLz4Gs/noCy4dS8eEqQoP2sCvCwApMVjo+PxkNnYZQt2N75m0SXWZHlH7M+1Pam2Aqj5P1j1fbCDtJMu8c4T02z3AYcBToSLhIIDKwpZew22HB9nKIVeWbDV4j2/VVou/5na6CwXquxsIXo/3qOsfnhK7GozdOjjPk5OVbESfd6jxuImViZ2NaSdIK3/iBxWz4ZnIbjEizqwk6sxV2NTyV7I4ei5K+Z5Z4CeGqiF2CZ1ck4gVHnbGZcYZQ7PAaetAjjgb5wFpcLE+5qgqiWoVsi9lDXec/k1KosiVJd37IDsrHHyFIfXtVggg+wjmD/Wk/FOiaUjShocFY0R5q+/Cw0fG9pNM/Ui6bFVhlNDJopDB4fZ7qFsCRE/ZD+wT4nsU7tr/FCzKHsfZwMHniWvJs6+Yawy7u3UrFtoBXBjAZ80QPRT79nj+Co5jJ9bPzzzHoHcQLYcavWLFOXuhWBW28tppvIG+PxX8Lde6vuAXjF8wPhv1rft9JLiefKBGX0okVy82PT4mXe8iboJbamPhjQb1lAvotXVel9Od5b+b5a7FDbGlpfLVkZrNhT3PQoj6sMYjLPq8VAx3tVDHmdFnUaQEcrqJDGMJ8XtWqldW5W0skq7R/Ruwcu8qI4NXWlOrVi7swgp5ErHjMzWoQZM9qXFuBrRz4rRcdt+XpPVcTDFzCP6xK6oovzijINjYtcLyQ0L9qVrSU4YXfgi6oX/Q0+cx9ZX6f6w2BSfKtFnMjrnjmDXLFyN6OaaWlwvkCq+WvgOmvINH+Uw3U6kihdnqzlWMVkwscvZWzoOwF5b6I7/kjbo2wnGXNYQjB2JDLb5U6z/wtT7T60AJY2vbG83E2debSrxGE6OcZ3f8V7cu/R3Pvzi3wFQSwMEFAACAAgAsKxSSdZFKylNAAAAawAAABsAAAB1bml2ZXJzYWwvdW5pdmVyc2FsLnBuZy54bWyzsa/IzVEoSy0qzszPs1Uy1DNQsrfj5bIpKEoty0wtV6gAigEFIUBJodJWycQIwS3PTCnJAKowMDZDCGakZqZnlNgqmZubwwX1gWYCAFBLAQIAABQAAgAIAEOUV0cNwDEewAEAANoDAAAPAAAAAAAAAAEAAAAAAAAAAABub25lL3BsYXllci54bWxQSwECAAAUAAIACABElFdHI7RO+/sCAACwCAAAFAAAAAAAAAABAAAAAADtAQAAdW5pdmVyc2FsL3BsYXllci54bWxQSwECAAAUAAIACACwrFJJe7TORjorAACsVgAAFwAAAAAAAAAAAAAAAAAaBQAAdW5pdmVyc2FsL3VuaXZlcnNhbC5wbmdQSwECAAAUAAIACACwrFJJ1kUrKU0AAABrAAAAGwAAAAAAAAABAAAAAACJMAAAdW5pdmVyc2FsL3VuaXZlcnNhbC5wbmcueG1sUEsFBgAAAAAEAAQADQEAAA8xAAAAAA=="/>
  <p:tag name="ISPRING_SCORM_ENDPOINT" val="&lt;endpoint&gt;&lt;enable&gt;0&lt;/enable&gt;&lt;lrs&gt;http://&lt;/lrs&gt;&lt;auth&gt;0&lt;/auth&gt;&lt;login&gt;&lt;/login&gt;&lt;password&gt;&lt;/password&gt;&lt;key&gt;&lt;/key&gt;&lt;name&gt;&lt;/name&gt;&lt;email&gt;&lt;/email&gt;&lt;/endpoint&gt;&#10;"/>
  <p:tag name="KSO_WM_DOC_GUID" val="{df36bf4e-618f-4c27-a9a7-d66514cb426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3225</Words>
  <Application>Microsoft Office PowerPoint</Application>
  <PresentationFormat>全屏显示(16:9)</PresentationFormat>
  <Paragraphs>306</Paragraphs>
  <Slides>36</Slides>
  <Notes>36</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自我介绍</dc:title>
  <dc:creator>微软用户</dc:creator>
  <cp:lastModifiedBy>洁 陈</cp:lastModifiedBy>
  <cp:revision>1643</cp:revision>
  <dcterms:created xsi:type="dcterms:W3CDTF">2016-10-11T12:04:00Z</dcterms:created>
  <dcterms:modified xsi:type="dcterms:W3CDTF">2020-12-04T04:45:36Z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