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2" r:id="rId5"/>
    <p:sldId id="265" r:id="rId6"/>
    <p:sldId id="263" r:id="rId7"/>
    <p:sldId id="258" r:id="rId8"/>
    <p:sldId id="278" r:id="rId9"/>
    <p:sldId id="27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9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1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6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8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1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14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9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3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1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8C16-92E1-40BD-9BB6-34C578521DE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A1D9-CE17-4926-A7DA-834A62ADA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2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80833" y="4152583"/>
            <a:ext cx="2643188" cy="2705100"/>
          </a:xfrm>
          <a:prstGeom prst="rect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99"/>
          <p:cNvSpPr txBox="1"/>
          <p:nvPr>
            <p:custDataLst>
              <p:tags r:id="rId2"/>
            </p:custDataLst>
          </p:nvPr>
        </p:nvSpPr>
        <p:spPr>
          <a:xfrm>
            <a:off x="659448" y="2321560"/>
            <a:ext cx="9417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Starter Unit 1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763" y="3309938"/>
            <a:ext cx="2643188" cy="27051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35250" y="3309938"/>
            <a:ext cx="955516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795" y="656590"/>
            <a:ext cx="8891270" cy="1322070"/>
          </a:xfrm>
          <a:prstGeom prst="rect">
            <a:avLst/>
          </a:prstGeom>
          <a:solidFill>
            <a:srgbClr val="609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蓉城主阵地</a:t>
            </a: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》2024-2025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学年英语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kern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七年级上册</a:t>
            </a:r>
            <a:endParaRPr kumimoji="0" lang="zh-CN" altLang="en-US" sz="4000" b="0" i="0" u="none" strike="noStrike" kern="0" cap="none" spc="0" normalizeH="0" baseline="0" noProof="1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6"/>
            </p:custDataLst>
          </p:nvPr>
        </p:nvSpPr>
        <p:spPr>
          <a:xfrm>
            <a:off x="11461750" y="1703388"/>
            <a:ext cx="406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2644" y="671072"/>
            <a:ext cx="1767202" cy="1362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3516" y="4303871"/>
            <a:ext cx="18662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2a-2b</a:t>
            </a:r>
          </a:p>
          <a:p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读写课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4721860" y="0"/>
            <a:ext cx="7470775" cy="252158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ts val="9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STARTER </a:t>
            </a:r>
            <a:b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UNIT </a:t>
            </a:r>
            <a:r>
              <a:rPr lang="en-US" altLang="zh-CN" sz="5400" b="1" dirty="0">
                <a:solidFill>
                  <a:srgbClr val="FFC000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1</a:t>
            </a:r>
            <a:endParaRPr lang="zh-CN" altLang="en-US" sz="5400" b="1" dirty="0">
              <a:solidFill>
                <a:srgbClr val="FFC000"/>
              </a:solidFill>
              <a:latin typeface="Arial" panose="020B0604020202020204" pitchFamily="34" charset="0"/>
              <a:ea typeface="BIZ UDP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4921250" y="2521585"/>
            <a:ext cx="7270750" cy="159512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altLang="zh-CN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B</a:t>
            </a:r>
            <a:endParaRPr lang="zh-CN" altLang="en-US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5034280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40" y="-86308"/>
            <a:ext cx="9010669" cy="1072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85767"/>
          <a:stretch/>
        </p:blipFill>
        <p:spPr>
          <a:xfrm>
            <a:off x="1311295" y="801354"/>
            <a:ext cx="9812970" cy="839527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721517" y="1207544"/>
            <a:ext cx="6144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再读一遍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1b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的对话。用方框中正确的回复填空。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22" y="1843690"/>
            <a:ext cx="4957826" cy="20302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" y="3953081"/>
            <a:ext cx="9690772" cy="2223988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615426" y="1295867"/>
            <a:ext cx="774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615426" y="1227791"/>
            <a:ext cx="17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559891" y="67071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000" dirty="0">
                <a:solidFill>
                  <a:srgbClr val="FF0000"/>
                </a:solidFill>
              </a:rPr>
              <a:t>ə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944158" y="1225968"/>
            <a:ext cx="17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894233" y="668895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2" name="直接连接符 41"/>
          <p:cNvCxnSpPr>
            <a:cxnSpLocks/>
          </p:cNvCxnSpPr>
          <p:nvPr/>
        </p:nvCxnSpPr>
        <p:spPr>
          <a:xfrm>
            <a:off x="1969046" y="1640881"/>
            <a:ext cx="25077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757122" y="1813411"/>
            <a:ext cx="5015177" cy="20482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94021" y="1827845"/>
            <a:ext cx="3708066" cy="55399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how to do it quickly?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062329" y="1597790"/>
            <a:ext cx="17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924050" y="1078817"/>
            <a:ext cx="478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000" dirty="0">
                <a:solidFill>
                  <a:srgbClr val="FF0000"/>
                </a:solidFill>
              </a:rPr>
              <a:t>ɪ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2513179" y="1585090"/>
            <a:ext cx="17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2402281" y="1078817"/>
            <a:ext cx="582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000" dirty="0">
                <a:solidFill>
                  <a:srgbClr val="FF0000"/>
                </a:solidFill>
              </a:rPr>
              <a:t>ɑː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13182" y="2426255"/>
            <a:ext cx="3517310" cy="55399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Find the key words.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1715904" y="4381500"/>
            <a:ext cx="1579746" cy="21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3087504" y="4948143"/>
            <a:ext cx="13892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1655190" y="5532343"/>
            <a:ext cx="217530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3305306" y="6097900"/>
            <a:ext cx="200385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009703" y="2322530"/>
            <a:ext cx="947155" cy="1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022220" y="2786583"/>
            <a:ext cx="947155" cy="1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017486" y="3209085"/>
            <a:ext cx="862614" cy="1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017486" y="3654095"/>
            <a:ext cx="206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6266324" y="3937972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I’m fine, thank you.</a:t>
            </a:r>
            <a:endParaRPr lang="zh-CN" altLang="en-US" sz="2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35720" y="4503919"/>
            <a:ext cx="39092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My name is Emma Miller.</a:t>
            </a:r>
            <a:endParaRPr lang="zh-CN" altLang="en-US" sz="2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235719" y="5044755"/>
            <a:ext cx="3340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Nice to meet you too.</a:t>
            </a:r>
            <a:endParaRPr lang="zh-CN" altLang="en-US" sz="2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145674" y="5657481"/>
            <a:ext cx="4832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E-M-M-A, Emma. M-I-L-L-E-R, Miller.</a:t>
            </a:r>
            <a:endParaRPr lang="zh-CN" altLang="en-US" sz="22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228727" y="3295200"/>
            <a:ext cx="2666114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Can you add more?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165477" y="3967521"/>
            <a:ext cx="1377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And you?</a:t>
            </a:r>
            <a:endParaRPr lang="zh-CN" altLang="en-US" sz="22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162790" y="6050941"/>
            <a:ext cx="3140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You can call me Emma.</a:t>
            </a:r>
            <a:endParaRPr lang="zh-CN" altLang="en-US" sz="22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94021" y="3443070"/>
            <a:ext cx="4281941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Are they all in one conversation?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4736" y="3936697"/>
            <a:ext cx="2662130" cy="575187"/>
          </a:xfrm>
          <a:prstGeom prst="rect">
            <a:avLst/>
          </a:prstGeom>
          <a:solidFill>
            <a:srgbClr val="FFC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4736" y="4501382"/>
            <a:ext cx="3771226" cy="543374"/>
          </a:xfrm>
          <a:prstGeom prst="rect">
            <a:avLst/>
          </a:prstGeom>
          <a:solidFill>
            <a:srgbClr val="7030A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cxnSpLocks/>
          </p:cNvCxnSpPr>
          <p:nvPr/>
        </p:nvCxnSpPr>
        <p:spPr>
          <a:xfrm flipV="1">
            <a:off x="7228727" y="1225968"/>
            <a:ext cx="1388223" cy="8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222261" y="4020640"/>
            <a:ext cx="4444379" cy="2048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8434844" y="1295867"/>
            <a:ext cx="2231796" cy="2724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311294" y="3924028"/>
            <a:ext cx="4200835" cy="2394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43446" y="3269828"/>
            <a:ext cx="223330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expressions</a:t>
            </a:r>
            <a:endParaRPr lang="zh-CN" altLang="en-US" sz="30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9" grpId="0"/>
      <p:bldP spid="41" grpId="0"/>
      <p:bldP spid="10" grpId="0" animBg="1"/>
      <p:bldP spid="10" grpId="1" animBg="1"/>
      <p:bldP spid="46" grpId="0" animBg="1"/>
      <p:bldP spid="58" grpId="0"/>
      <p:bldP spid="62" grpId="0"/>
      <p:bldP spid="63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37" grpId="0" animBg="1"/>
      <p:bldP spid="44" grpId="0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65" y="-11180"/>
            <a:ext cx="9010669" cy="1072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773429"/>
            <a:ext cx="8369300" cy="576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586544"/>
            <a:ext cx="6858000" cy="35941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3700228"/>
            <a:ext cx="7019364" cy="3081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8658" y="1155657"/>
            <a:ext cx="4440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完成对话。然后与同伴角色扮演。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138926" y="2844800"/>
            <a:ext cx="906024" cy="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396870" y="2352357"/>
            <a:ext cx="23695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Emma Miller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13" name="矩形 12"/>
          <p:cNvSpPr/>
          <p:nvPr/>
        </p:nvSpPr>
        <p:spPr>
          <a:xfrm>
            <a:off x="4302009" y="2284262"/>
            <a:ext cx="2195044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full name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19" name="矩形 18"/>
          <p:cNvSpPr/>
          <p:nvPr/>
        </p:nvSpPr>
        <p:spPr>
          <a:xfrm>
            <a:off x="184150" y="1586544"/>
            <a:ext cx="3987800" cy="813756"/>
          </a:xfrm>
          <a:prstGeom prst="rect">
            <a:avLst/>
          </a:prstGeom>
          <a:solidFill>
            <a:srgbClr val="FFC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338393" y="1496929"/>
            <a:ext cx="3413114" cy="49244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meet for the first time</a:t>
            </a:r>
            <a:endParaRPr lang="zh-CN" altLang="en-US" sz="26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73808" y="3804512"/>
            <a:ext cx="4724400" cy="903339"/>
          </a:xfrm>
          <a:prstGeom prst="rect">
            <a:avLst/>
          </a:prstGeom>
          <a:solidFill>
            <a:srgbClr val="7030A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212189" y="3454006"/>
            <a:ext cx="2635658" cy="492443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know each other</a:t>
            </a:r>
            <a:endParaRPr lang="zh-CN" altLang="en-US" sz="26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97850" y="5243311"/>
            <a:ext cx="1608308" cy="446289"/>
          </a:xfrm>
          <a:prstGeom prst="rect">
            <a:avLst/>
          </a:prstGeom>
          <a:solidFill>
            <a:srgbClr val="FF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138214" y="5665069"/>
            <a:ext cx="32215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It’s time to go to class.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668969" y="1206500"/>
            <a:ext cx="4074981" cy="10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084971" y="283715"/>
            <a:ext cx="2963440" cy="249299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</a:rPr>
              <a:t>Evaluation: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1.Pronunciation.  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2.Intonation.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3.Fluency.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4.Facial expression. 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5.Body language.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29" name="五角星 28"/>
          <p:cNvSpPr/>
          <p:nvPr/>
        </p:nvSpPr>
        <p:spPr>
          <a:xfrm>
            <a:off x="11740353" y="763359"/>
            <a:ext cx="285750" cy="2984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11744539" y="1130384"/>
            <a:ext cx="285750" cy="2984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1726313" y="1581209"/>
            <a:ext cx="285750" cy="2984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1750889" y="1966783"/>
            <a:ext cx="285750" cy="2984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11740353" y="2352357"/>
            <a:ext cx="285750" cy="2984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BCAB88-DC8B-9AA2-AB3F-110E4B25C1AB}"/>
              </a:ext>
            </a:extLst>
          </p:cNvPr>
          <p:cNvSpPr/>
          <p:nvPr/>
        </p:nvSpPr>
        <p:spPr>
          <a:xfrm>
            <a:off x="8138214" y="6117979"/>
            <a:ext cx="2471382" cy="6111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That’s the bell. </a:t>
            </a:r>
          </a:p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Let’s go to class.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4DD29C-0546-24F6-79A8-F3175E1C9344}"/>
              </a:ext>
            </a:extLst>
          </p:cNvPr>
          <p:cNvSpPr txBox="1"/>
          <p:nvPr/>
        </p:nvSpPr>
        <p:spPr>
          <a:xfrm>
            <a:off x="796325" y="5180645"/>
            <a:ext cx="2848408" cy="129266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</a:rPr>
              <a:t>Evaluation: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1.Sentence pattern.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2.Spelling.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101435" y="1232957"/>
            <a:ext cx="3295434" cy="16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6012" y="1485900"/>
            <a:ext cx="3695738" cy="2994736"/>
            <a:chOff x="101562" y="95250"/>
            <a:chExt cx="3695738" cy="29947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2" y="318183"/>
              <a:ext cx="3695738" cy="277180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44617" y="95250"/>
              <a:ext cx="393056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A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1414" y="1873250"/>
            <a:ext cx="2744186" cy="1906342"/>
            <a:chOff x="3916964" y="482600"/>
            <a:chExt cx="2744186" cy="19063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64" y="640007"/>
              <a:ext cx="2744186" cy="174893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916964" y="482600"/>
              <a:ext cx="393056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B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96166" y="1543050"/>
            <a:ext cx="2433625" cy="2743200"/>
            <a:chOff x="6751716" y="152400"/>
            <a:chExt cx="2433625" cy="2743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44" y="241298"/>
              <a:ext cx="2421897" cy="265430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751716" y="152400"/>
              <a:ext cx="375424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C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465741" y="1543050"/>
            <a:ext cx="2516709" cy="2990552"/>
            <a:chOff x="9421291" y="152400"/>
            <a:chExt cx="2516709" cy="29905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880" y="313869"/>
              <a:ext cx="2500120" cy="282908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421291" y="152400"/>
              <a:ext cx="405880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D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61414" y="332789"/>
            <a:ext cx="3917950" cy="5874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scene pictures</a:t>
            </a:r>
          </a:p>
          <a:p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75191" y="5119158"/>
            <a:ext cx="6110358" cy="587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order can you put them in?</a:t>
            </a:r>
          </a:p>
          <a:p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2123" y="1044516"/>
            <a:ext cx="2836680" cy="5874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school gate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58359" y="1393593"/>
            <a:ext cx="1356660" cy="5874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class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62779" y="1093527"/>
            <a:ext cx="1986399" cy="5874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break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71620" y="1137621"/>
            <a:ext cx="1977479" cy="5874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break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9273" y="4492566"/>
            <a:ext cx="2091227" cy="5874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 friends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87893" y="3816810"/>
            <a:ext cx="2091227" cy="876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</a:t>
            </a:r>
          </a:p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83878" y="4220297"/>
            <a:ext cx="3833683" cy="8802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new friend</a:t>
            </a:r>
          </a:p>
          <a:p>
            <a:r>
              <a:rPr lang="en-US" altLang="zh-CN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 old friend</a:t>
            </a:r>
          </a:p>
          <a:p>
            <a:endParaRPr lang="en-US" altLang="zh-CN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84154E-3370-1CD0-DA3C-C3F9F3A88619}"/>
              </a:ext>
            </a:extLst>
          </p:cNvPr>
          <p:cNvSpPr/>
          <p:nvPr/>
        </p:nvSpPr>
        <p:spPr>
          <a:xfrm>
            <a:off x="513891" y="222999"/>
            <a:ext cx="56812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greet people?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25AC72-B44C-23F4-D101-63C772770DBB}"/>
              </a:ext>
            </a:extLst>
          </p:cNvPr>
          <p:cNvSpPr/>
          <p:nvPr/>
        </p:nvSpPr>
        <p:spPr>
          <a:xfrm>
            <a:off x="3400223" y="4527447"/>
            <a:ext cx="5681363" cy="553998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end the conversation?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84154E-3370-1CD0-DA3C-C3F9F3A88619}"/>
              </a:ext>
            </a:extLst>
          </p:cNvPr>
          <p:cNvSpPr/>
          <p:nvPr/>
        </p:nvSpPr>
        <p:spPr>
          <a:xfrm>
            <a:off x="5497134" y="261707"/>
            <a:ext cx="63642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start a conversation?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11261" y="1492039"/>
            <a:ext cx="11790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Hello!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5372" y="1484656"/>
            <a:ext cx="66468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Hi!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8280" y="1913054"/>
            <a:ext cx="26653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Good morning!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46162" y="2406963"/>
            <a:ext cx="33384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/afternoon/evening!</a:t>
            </a:r>
            <a:endParaRPr lang="zh-CN" altLang="en-US" sz="2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9400" y="1285494"/>
            <a:ext cx="7716930" cy="21610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886200" y="1260093"/>
            <a:ext cx="8197850" cy="21864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66266" y="912506"/>
            <a:ext cx="3930868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meet for the first time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71824" y="924819"/>
            <a:ext cx="3228831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know each other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6141" y="2228455"/>
            <a:ext cx="323895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What’s your name?</a:t>
            </a:r>
            <a:endParaRPr lang="zh-CN" altLang="en-US" sz="26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623549-60C4-43E9-D63F-6F1005DE34E2}"/>
              </a:ext>
            </a:extLst>
          </p:cNvPr>
          <p:cNvSpPr txBox="1"/>
          <p:nvPr/>
        </p:nvSpPr>
        <p:spPr>
          <a:xfrm>
            <a:off x="1789583" y="1466504"/>
            <a:ext cx="100038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I’m…</a:t>
            </a:r>
            <a:endParaRPr lang="zh-CN" altLang="en-US" sz="26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B8E33F-BECD-168A-A059-1DA5390CBE28}"/>
              </a:ext>
            </a:extLst>
          </p:cNvPr>
          <p:cNvSpPr txBox="1"/>
          <p:nvPr/>
        </p:nvSpPr>
        <p:spPr>
          <a:xfrm>
            <a:off x="1224274" y="1802782"/>
            <a:ext cx="226447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My name’s…</a:t>
            </a:r>
            <a:endParaRPr lang="zh-CN" altLang="en-US" sz="26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28183C-29C0-B01D-43F6-64020416C36B}"/>
              </a:ext>
            </a:extLst>
          </p:cNvPr>
          <p:cNvSpPr txBox="1"/>
          <p:nvPr/>
        </p:nvSpPr>
        <p:spPr>
          <a:xfrm>
            <a:off x="747158" y="2733599"/>
            <a:ext cx="3757513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May I have your name?</a:t>
            </a:r>
            <a:endParaRPr lang="zh-CN" altLang="en-US" sz="26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32310" y="1970239"/>
            <a:ext cx="24193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How are you?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F84154E-3370-1CD0-DA3C-C3F9F3A88619}"/>
              </a:ext>
            </a:extLst>
          </p:cNvPr>
          <p:cNvSpPr/>
          <p:nvPr/>
        </p:nvSpPr>
        <p:spPr>
          <a:xfrm>
            <a:off x="1766305" y="204234"/>
            <a:ext cx="8590545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greet people and start a conversation?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925AC72-B44C-23F4-D101-63C772770DBB}"/>
              </a:ext>
            </a:extLst>
          </p:cNvPr>
          <p:cNvSpPr/>
          <p:nvPr/>
        </p:nvSpPr>
        <p:spPr>
          <a:xfrm>
            <a:off x="4002059" y="3159357"/>
            <a:ext cx="3757760" cy="553998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talk about?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1674" y="3647649"/>
            <a:ext cx="5256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How do you spell your name?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925AC72-B44C-23F4-D101-63C772770DBB}"/>
              </a:ext>
            </a:extLst>
          </p:cNvPr>
          <p:cNvSpPr/>
          <p:nvPr/>
        </p:nvSpPr>
        <p:spPr>
          <a:xfrm>
            <a:off x="784129" y="3162014"/>
            <a:ext cx="2106667" cy="553998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1674" y="4049780"/>
            <a:ext cx="5602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E-M-M-A, Emma. M-I-L-L-E-R, Miller.</a:t>
            </a:r>
            <a:endParaRPr lang="zh-CN" altLang="en-US" sz="24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2807" y="4362116"/>
            <a:ext cx="36438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You can call me Emma.</a:t>
            </a:r>
            <a:endParaRPr lang="zh-CN" altLang="en-US" sz="24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0334" y="5061292"/>
            <a:ext cx="3067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Nice to meet you!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75568" y="5039720"/>
            <a:ext cx="2513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That’s the bell.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59259" y="5011752"/>
            <a:ext cx="2856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Let’s go to class.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25273" y="5463951"/>
            <a:ext cx="2921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It’s time for class.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25273" y="5888182"/>
            <a:ext cx="38078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It’s time to go to class.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33543" y="6280172"/>
            <a:ext cx="38078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Goodbye!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61747" y="5584512"/>
            <a:ext cx="36438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Nice to meet you too!</a:t>
            </a:r>
            <a:endParaRPr lang="zh-CN" altLang="en-US" sz="28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71931" y="6297337"/>
            <a:ext cx="9746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Bye!</a:t>
            </a:r>
            <a:endParaRPr lang="zh-CN" altLang="en-US" sz="2800" dirty="0">
              <a:solidFill>
                <a:srgbClr val="00B05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/>
      <p:bldP spid="8" grpId="1"/>
      <p:bldP spid="10" grpId="0"/>
      <p:bldP spid="11" grpId="0" animBg="1"/>
      <p:bldP spid="12" grpId="0"/>
      <p:bldP spid="13" grpId="0"/>
      <p:bldP spid="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>
            <a:spLocks/>
          </p:cNvSpPr>
          <p:nvPr/>
        </p:nvSpPr>
        <p:spPr>
          <a:xfrm>
            <a:off x="224588" y="215900"/>
            <a:ext cx="2664662" cy="6477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446838" y="1095742"/>
            <a:ext cx="1915362" cy="4762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446838" y="3492500"/>
            <a:ext cx="1915362" cy="5524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900" y="1683850"/>
            <a:ext cx="1087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仿照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2b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编写两段对话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改变时间和地点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。可适当增加内容。注意字母的书写与格式。</a:t>
            </a: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4289996"/>
            <a:ext cx="9232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与你的家人、朋友或自己双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角色扮演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2b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录制短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视频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900" y="2667560"/>
            <a:ext cx="1111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2.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2b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自己编的对话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。注意语音与语调。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21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86863B3-02F6-BD45-934F-30FA0589F8FB}"/>
              </a:ext>
            </a:extLst>
          </p:cNvPr>
          <p:cNvSpPr txBox="1"/>
          <p:nvPr/>
        </p:nvSpPr>
        <p:spPr>
          <a:xfrm>
            <a:off x="0" y="0"/>
            <a:ext cx="120717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©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课件著作权属成都领航教材教法研究工作室.学程先锋所有，受《中华人民共和国著作权法》保护。除法律另有强制性规定外，未经成都领航教材教法研究工作室.学程先锋的特别书面许可,任何单位或个人不得以任何方式非法地使用本课件内容，不得私自转发给超越授权使用范围的第三方，不得将本课件用于任何商业用途。若需商用或取得课件的全部内容，请联系：028-87323348。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0DB610F-D002-9ED9-667B-AA28E93C655B}"/>
              </a:ext>
            </a:extLst>
          </p:cNvPr>
          <p:cNvGraphicFramePr>
            <a:graphicFrameLocks noGrp="1"/>
          </p:cNvGraphicFramePr>
          <p:nvPr/>
        </p:nvGraphicFramePr>
        <p:xfrm>
          <a:off x="1068397" y="1988192"/>
          <a:ext cx="9922818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06">
                  <a:extLst>
                    <a:ext uri="{9D8B030D-6E8A-4147-A177-3AD203B41FA5}">
                      <a16:colId xmlns:a16="http://schemas.microsoft.com/office/drawing/2014/main" val="2039358127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1841967380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3897706298"/>
                    </a:ext>
                  </a:extLst>
                </a:gridCol>
              </a:tblGrid>
              <a:tr h="10739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入群获取全套教学课件：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扫码查看2024版电子样书：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扫码领取2024版纸质样书：</a:t>
                      </a:r>
                      <a:endParaRPr lang="en-US" altLang="zh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85104"/>
                  </a:ext>
                </a:extLst>
              </a:tr>
              <a:tr h="1814912"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260"/>
                  </a:ext>
                </a:extLst>
              </a:tr>
              <a:tr h="7184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联系电话：028-87323348</a:t>
                      </a:r>
                      <a:endParaRPr lang="en-US" altLang="zh-CN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1527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35478094-B612-6AF3-E53A-0D9F756E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6" y="3143329"/>
            <a:ext cx="1620000" cy="16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0F034B-7ED8-6238-9015-2E033A6CA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591" r="9351" b="9591"/>
          <a:stretch/>
        </p:blipFill>
        <p:spPr>
          <a:xfrm>
            <a:off x="8554256" y="3143329"/>
            <a:ext cx="1610357" cy="162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F57BBFE-7861-B122-008E-3EA03E4F04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904" y="0"/>
            <a:ext cx="1762096" cy="13590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A91A5C-97FE-7ECD-C098-249EFCA7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582737"/>
            <a:ext cx="10229975" cy="1572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7443B0-CCFE-407F-9A3C-92E883B1F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31433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86863B3-02F6-BD45-934F-30FA0589F8FB}"/>
              </a:ext>
            </a:extLst>
          </p:cNvPr>
          <p:cNvSpPr txBox="1"/>
          <p:nvPr/>
        </p:nvSpPr>
        <p:spPr>
          <a:xfrm>
            <a:off x="0" y="0"/>
            <a:ext cx="120717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©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课件著作权属成都领航教材教法研究工作室.学程先锋所有，受《中华人民共和国著作权法》保护。除法律另有强制性规定外，未经成都领航教材教法研究工作室.学程先锋的特别书面许可,任何单位或个人不得以任何方式非法地使用本课件内容，不得私自转发给超越授权使用范围的第三方，不得将本课件用于任何商业用途。若需商用或取得课件的全部内容，请联系：028-87323348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BBBDA5-B440-45E0-03CD-0D870A0C80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1215" y="19685"/>
            <a:ext cx="1171920" cy="504000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0DB610F-D002-9ED9-667B-AA28E93C655B}"/>
              </a:ext>
            </a:extLst>
          </p:cNvPr>
          <p:cNvGraphicFramePr>
            <a:graphicFrameLocks noGrp="1"/>
          </p:cNvGraphicFramePr>
          <p:nvPr/>
        </p:nvGraphicFramePr>
        <p:xfrm>
          <a:off x="1068397" y="1988192"/>
          <a:ext cx="9922818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06">
                  <a:extLst>
                    <a:ext uri="{9D8B030D-6E8A-4147-A177-3AD203B41FA5}">
                      <a16:colId xmlns:a16="http://schemas.microsoft.com/office/drawing/2014/main" val="2039358127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1841967380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3897706298"/>
                    </a:ext>
                  </a:extLst>
                </a:gridCol>
              </a:tblGrid>
              <a:tr h="10739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入群获取全套教学课件：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扫码查看2024版电子样书：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扫码领取2024版纸质样书：</a:t>
                      </a:r>
                      <a:endParaRPr lang="en-US" altLang="zh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85104"/>
                  </a:ext>
                </a:extLst>
              </a:tr>
              <a:tr h="1814912"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260"/>
                  </a:ext>
                </a:extLst>
              </a:tr>
              <a:tr h="7184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联系电话：028-87323348</a:t>
                      </a:r>
                      <a:endParaRPr lang="en-US" altLang="zh-CN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1527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35478094-B612-6AF3-E53A-0D9F756EE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6" y="3143329"/>
            <a:ext cx="1620000" cy="16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0F034B-7ED8-6238-9015-2E033A6CA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591" r="9351" b="9591"/>
          <a:stretch/>
        </p:blipFill>
        <p:spPr>
          <a:xfrm>
            <a:off x="8554256" y="3143329"/>
            <a:ext cx="1610357" cy="162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A91A5C-97FE-7ECD-C098-249EFCA7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582737"/>
            <a:ext cx="10229975" cy="1572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7443B0-CCFE-407F-9A3C-92E883B1F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31433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16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677</Words>
  <Application>Microsoft Office PowerPoint</Application>
  <PresentationFormat>宽屏</PresentationFormat>
  <Paragraphs>144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楷体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STARTER  UNIT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UNIT 1</dc:title>
  <dc:creator>张 燕</dc:creator>
  <cp:lastModifiedBy>成都1 诚商</cp:lastModifiedBy>
  <cp:revision>88</cp:revision>
  <dcterms:created xsi:type="dcterms:W3CDTF">2024-06-09T03:15:04Z</dcterms:created>
  <dcterms:modified xsi:type="dcterms:W3CDTF">2024-07-16T07:43:50Z</dcterms:modified>
</cp:coreProperties>
</file>