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57" r:id="rId3"/>
    <p:sldId id="269" r:id="rId4"/>
    <p:sldId id="258" r:id="rId5"/>
    <p:sldId id="256" r:id="rId6"/>
    <p:sldId id="264" r:id="rId7"/>
    <p:sldId id="265" r:id="rId8"/>
    <p:sldId id="260" r:id="rId9"/>
    <p:sldId id="266" r:id="rId10"/>
    <p:sldId id="268" r:id="rId11"/>
    <p:sldId id="279" r:id="rId12"/>
    <p:sldId id="259" r:id="rId13"/>
    <p:sldId id="280" r:id="rId14"/>
  </p:sldIdLst>
  <p:sldSz cx="12192000" cy="6858000"/>
  <p:notesSz cx="7104063" cy="10234613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CFCFE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8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27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2024/7/16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.jpe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80833" y="4152583"/>
            <a:ext cx="2643188" cy="2705100"/>
          </a:xfrm>
          <a:prstGeom prst="rect">
            <a:avLst/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99"/>
          <p:cNvSpPr txBox="1"/>
          <p:nvPr>
            <p:custDataLst>
              <p:tags r:id="rId2"/>
            </p:custDataLst>
          </p:nvPr>
        </p:nvSpPr>
        <p:spPr>
          <a:xfrm>
            <a:off x="659448" y="2321560"/>
            <a:ext cx="9417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Starter Unit 1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763" y="3309938"/>
            <a:ext cx="2643188" cy="27051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35250" y="3309938"/>
            <a:ext cx="9555163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795" y="656590"/>
            <a:ext cx="8891270" cy="1322070"/>
          </a:xfrm>
          <a:prstGeom prst="rect">
            <a:avLst/>
          </a:prstGeom>
          <a:solidFill>
            <a:srgbClr val="609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《</a:t>
            </a:r>
            <a:r>
              <a:rPr kumimoji="0" lang="zh-CN" altLang="en-US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蓉城主阵地</a:t>
            </a:r>
            <a:r>
              <a:rPr kumimoji="0" lang="en-US" altLang="zh-CN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》2024-2025</a:t>
            </a:r>
            <a:r>
              <a:rPr kumimoji="0" lang="zh-CN" altLang="en-US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学年英语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kern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七年级上册</a:t>
            </a:r>
            <a:endParaRPr kumimoji="0" lang="zh-CN" altLang="en-US" sz="4000" b="0" i="0" u="none" strike="noStrike" kern="0" cap="none" spc="0" normalizeH="0" baseline="0" noProof="1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文本框 15"/>
          <p:cNvSpPr txBox="1"/>
          <p:nvPr>
            <p:custDataLst>
              <p:tags r:id="rId6"/>
            </p:custDataLst>
          </p:nvPr>
        </p:nvSpPr>
        <p:spPr>
          <a:xfrm>
            <a:off x="11461750" y="1703388"/>
            <a:ext cx="406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2644" y="671072"/>
            <a:ext cx="1767202" cy="1362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2"/>
          <a:stretch>
            <a:fillRect/>
          </a:stretch>
        </p:blipFill>
        <p:spPr bwMode="auto">
          <a:xfrm>
            <a:off x="339725" y="3901440"/>
            <a:ext cx="5613400" cy="18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14" y="3429000"/>
            <a:ext cx="5506123" cy="31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145" y="62230"/>
            <a:ext cx="5210810" cy="311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728345" y="88265"/>
            <a:ext cx="4672330" cy="3085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/>
          <p:cNvPicPr/>
          <p:nvPr/>
        </p:nvPicPr>
        <p:blipFill>
          <a:blip r:embed="rId4"/>
          <a:stretch>
            <a:fillRect/>
          </a:stretch>
        </p:blipFill>
        <p:spPr>
          <a:xfrm>
            <a:off x="881380" y="567055"/>
            <a:ext cx="9697085" cy="5415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663902" y="1055186"/>
            <a:ext cx="10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</a:t>
            </a:r>
            <a:r>
              <a:rPr lang="en-US" altLang="zh-CN" b="1" dirty="0"/>
              <a:t>hina 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355107" y="1017534"/>
            <a:ext cx="10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en-US" altLang="zh-CN" b="1" dirty="0"/>
              <a:t>rmy 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505075" y="148526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uFillTx/>
              </a:rPr>
              <a:t>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57450" y="233108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uFillTx/>
              </a:rPr>
              <a:t>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65705" y="320865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uFillTx/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95575" y="405447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uFillTx/>
              </a:rPr>
              <a:t>C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63825" y="490029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uFillTx/>
              </a:rPr>
              <a:t>D</a:t>
            </a:r>
          </a:p>
        </p:txBody>
      </p:sp>
      <p:sp>
        <p:nvSpPr>
          <p:cNvPr id="6" name="椭圆 5"/>
          <p:cNvSpPr/>
          <p:nvPr/>
        </p:nvSpPr>
        <p:spPr>
          <a:xfrm>
            <a:off x="2236134" y="1583214"/>
            <a:ext cx="268941" cy="484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40635" y="2429828"/>
            <a:ext cx="268941" cy="484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Section A, Pronunciation 3">
            <a:hlinkClick r:id="" action="ppaction://media"/>
            <a:extLst>
              <a:ext uri="{FF2B5EF4-FFF2-40B4-BE49-F238E27FC236}">
                <a16:creationId xmlns:a16="http://schemas.microsoft.com/office/drawing/2014/main" id="{F47B1313-9DE4-70A3-4410-15FE99C348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780" y="5924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2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1"/>
      <p:bldP spid="8" grpId="1"/>
      <p:bldP spid="9" grpId="1"/>
      <p:bldP spid="10" grpId="0"/>
      <p:bldP spid="10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/>
          <p:nvPr/>
        </p:nvSpPr>
        <p:spPr>
          <a:xfrm>
            <a:off x="224588" y="215900"/>
            <a:ext cx="2664662" cy="6477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446838" y="1095742"/>
            <a:ext cx="1915362" cy="47625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do: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224588" y="4000523"/>
            <a:ext cx="1915362" cy="55245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do: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206" y="1837925"/>
            <a:ext cx="10511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000" dirty="0"/>
              <a:t>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跟父母一起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找找生活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中由字母形式出现的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缩略词及其含义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至少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3900" y="4202919"/>
            <a:ext cx="2920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5205" y="4652246"/>
            <a:ext cx="94019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根据第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部分中的音标，不看书，将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个字母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发音分类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5206" y="2396748"/>
            <a:ext cx="106415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大声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部分中的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音标至熟练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5205" y="2933448"/>
            <a:ext cx="10641587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查找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B,C,D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图片中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图标的意义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5146" y="3436369"/>
            <a:ext cx="10641587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查找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为什么电脑键盘不是按字母顺序排列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0559" y="5134535"/>
            <a:ext cx="899223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查找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缩略词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的常见意思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，第四部分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歌曲中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ABCs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的意思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0558" y="5621214"/>
            <a:ext cx="749109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数学课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上会出现哪些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字母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？分别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代表什么意思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86863B3-02F6-BD45-934F-30FA0589F8FB}"/>
              </a:ext>
            </a:extLst>
          </p:cNvPr>
          <p:cNvSpPr txBox="1"/>
          <p:nvPr/>
        </p:nvSpPr>
        <p:spPr>
          <a:xfrm>
            <a:off x="0" y="0"/>
            <a:ext cx="1207175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©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课件著作权属成都领航教材教法研究工作室.学程先锋所有，受《中华人民共和国著作权法》保护。除法律另有强制性规定外，未经成都领航教材教法研究工作室.学程先锋的特别书面许可,任何单位或个人不得以任何方式非法地使用本课件内容，不得私自转发给超越授权使用范围的第三方，不得将本课件用于任何商业用途。若需商用或取得课件的全部内容，请联系：028-87323348。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0DB610F-D002-9ED9-667B-AA28E93C655B}"/>
              </a:ext>
            </a:extLst>
          </p:cNvPr>
          <p:cNvGraphicFramePr>
            <a:graphicFrameLocks noGrp="1"/>
          </p:cNvGraphicFramePr>
          <p:nvPr/>
        </p:nvGraphicFramePr>
        <p:xfrm>
          <a:off x="1068397" y="1988192"/>
          <a:ext cx="9922818" cy="360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606">
                  <a:extLst>
                    <a:ext uri="{9D8B030D-6E8A-4147-A177-3AD203B41FA5}">
                      <a16:colId xmlns:a16="http://schemas.microsoft.com/office/drawing/2014/main" val="2039358127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1841967380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3897706298"/>
                    </a:ext>
                  </a:extLst>
                </a:gridCol>
              </a:tblGrid>
              <a:tr h="10739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入群获取全套教学课件：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扫码查看2024版电子样书：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扫码领取2024版纸质样书：</a:t>
                      </a:r>
                      <a:endParaRPr lang="en-US" altLang="zh-C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85104"/>
                  </a:ext>
                </a:extLst>
              </a:tr>
              <a:tr h="1814912"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652260"/>
                  </a:ext>
                </a:extLst>
              </a:tr>
              <a:tr h="7184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联系电话：028-87323348</a:t>
                      </a:r>
                      <a:endParaRPr lang="en-US" altLang="zh-CN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1527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35478094-B612-6AF3-E53A-0D9F756EE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06" y="3143329"/>
            <a:ext cx="1620000" cy="16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0F034B-7ED8-6238-9015-2E033A6CA7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9591" r="9351" b="9591"/>
          <a:stretch/>
        </p:blipFill>
        <p:spPr>
          <a:xfrm>
            <a:off x="8554256" y="3143329"/>
            <a:ext cx="1610357" cy="162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F57BBFE-7861-B122-008E-3EA03E4F04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904" y="0"/>
            <a:ext cx="1762096" cy="13590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3A91A5C-97FE-7ECD-C098-249EFCA7E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7" y="582737"/>
            <a:ext cx="10229975" cy="15729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17443B0-CCFE-407F-9A3C-92E883B1F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6" y="3143329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0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21860" y="0"/>
            <a:ext cx="7470775" cy="252158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ts val="9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STARTER </a:t>
            </a:r>
            <a:b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</a:b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UNIT </a:t>
            </a:r>
            <a:r>
              <a:rPr lang="en-US" altLang="zh-CN" sz="4400" b="1" dirty="0">
                <a:solidFill>
                  <a:srgbClr val="FFC000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1</a:t>
            </a:r>
            <a:endParaRPr lang="zh-CN" altLang="en-US" sz="4400" b="1" dirty="0">
              <a:solidFill>
                <a:srgbClr val="FFC000"/>
              </a:solidFill>
              <a:latin typeface="Arial" panose="020B0604020202020204" pitchFamily="34" charset="0"/>
              <a:ea typeface="BIZ UDP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21250" y="2521585"/>
            <a:ext cx="7270750" cy="159512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US" altLang="zh-CN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A</a:t>
            </a:r>
            <a:endParaRPr lang="zh-CN" altLang="en-U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5034280" cy="686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30457" y="4211414"/>
            <a:ext cx="1852930" cy="147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1- 4</a:t>
            </a:r>
          </a:p>
          <a:p>
            <a:pPr algn="l"/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语音</a:t>
            </a: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1337310" y="1115695"/>
            <a:ext cx="5888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CN" sz="2800" b="1" dirty="0">
                <a:solidFill>
                  <a:schemeClr val="accent2"/>
                </a:solidFill>
              </a:rPr>
              <a:t>Let’s share your English name!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517" y="653715"/>
            <a:ext cx="9182886" cy="37327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/>
        </p:nvSpPr>
        <p:spPr>
          <a:xfrm>
            <a:off x="9307105" y="2520102"/>
            <a:ext cx="680085" cy="49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287587" y="3019700"/>
            <a:ext cx="601017" cy="484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888605" y="2471207"/>
            <a:ext cx="70866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045507" y="3019858"/>
            <a:ext cx="337032" cy="484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72016" y="3019700"/>
            <a:ext cx="601017" cy="484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2125" y="260350"/>
            <a:ext cx="8336280" cy="794385"/>
          </a:xfrm>
        </p:spPr>
        <p:txBody>
          <a:bodyPr/>
          <a:lstStyle/>
          <a:p>
            <a:r>
              <a:rPr lang="en-US" altLang="zh-CN"/>
              <a:t>keyboard</a:t>
            </a:r>
          </a:p>
        </p:txBody>
      </p:sp>
      <p:pic>
        <p:nvPicPr>
          <p:cNvPr id="5" name="内容占位符 10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4229"/>
          <a:stretch/>
        </p:blipFill>
        <p:spPr>
          <a:xfrm>
            <a:off x="1264420" y="1802026"/>
            <a:ext cx="8929370" cy="4018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762125" y="834390"/>
            <a:ext cx="8336280" cy="7943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Game</a:t>
            </a:r>
            <a:r>
              <a:rPr lang="zh-CN" altLang="en-US"/>
              <a:t>：</a:t>
            </a:r>
            <a:r>
              <a:rPr lang="en-US" altLang="zh-CN"/>
              <a:t>I say ,  you point</a:t>
            </a:r>
          </a:p>
        </p:txBody>
      </p:sp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6079490" y="834390"/>
            <a:ext cx="816610" cy="706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75" y="0"/>
            <a:ext cx="10706100" cy="5821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3732528" y="1053836"/>
            <a:ext cx="1234440" cy="536428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47736" y="958363"/>
            <a:ext cx="2555240" cy="625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41475" y="1560830"/>
            <a:ext cx="1811655" cy="44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18180" y="1560830"/>
            <a:ext cx="5266690" cy="4616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个字母，并在键盘上找到他们。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07430" y="1540816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然后与搭档相互练习。</a:t>
            </a:r>
          </a:p>
        </p:txBody>
      </p:sp>
      <p:sp>
        <p:nvSpPr>
          <p:cNvPr id="9" name="椭圆 8"/>
          <p:cNvSpPr/>
          <p:nvPr/>
        </p:nvSpPr>
        <p:spPr>
          <a:xfrm>
            <a:off x="5029835" y="1123950"/>
            <a:ext cx="661035" cy="46164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10467" y="1058546"/>
            <a:ext cx="2137269" cy="52705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Section A, Pronunciation 1">
            <a:hlinkClick r:id="" action="ppaction://media"/>
            <a:extLst>
              <a:ext uri="{FF2B5EF4-FFF2-40B4-BE49-F238E27FC236}">
                <a16:creationId xmlns:a16="http://schemas.microsoft.com/office/drawing/2014/main" id="{7B1ECE57-A042-67E6-C6C5-3CB2D1549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722" y="1017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3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6" grpId="0" bldLvl="0" animBg="1"/>
      <p:bldP spid="6" grpId="1" animBg="1"/>
      <p:bldP spid="3" grpId="0"/>
      <p:bldP spid="4" grpId="0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777BF7CA-7F14-1149-6370-BA1BB54C1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90" y="3151491"/>
            <a:ext cx="7066280" cy="42397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F1A5077-A9BA-666D-83C8-76C1C2138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03" y="2441889"/>
            <a:ext cx="9057403" cy="490388"/>
          </a:xfrm>
          <a:prstGeom prst="rect">
            <a:avLst/>
          </a:prstGeom>
        </p:spPr>
      </p:pic>
      <p:pic>
        <p:nvPicPr>
          <p:cNvPr id="108" name="图片 10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 b="4621"/>
          <a:stretch/>
        </p:blipFill>
        <p:spPr>
          <a:xfrm>
            <a:off x="1601624" y="1843786"/>
            <a:ext cx="1302866" cy="10655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90270" y="579755"/>
            <a:ext cx="6263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80194" y="815340"/>
            <a:ext cx="518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Let’s check our homework</a:t>
            </a:r>
            <a:endParaRPr lang="zh-CN" altLang="en-US" sz="2400" b="1" dirty="0"/>
          </a:p>
        </p:txBody>
      </p:sp>
      <p:pic>
        <p:nvPicPr>
          <p:cNvPr id="2" name="图片 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b="8606"/>
          <a:stretch/>
        </p:blipFill>
        <p:spPr>
          <a:xfrm>
            <a:off x="2791611" y="1914394"/>
            <a:ext cx="4438396" cy="45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内容占位符 4"/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6753"/>
          <a:stretch/>
        </p:blipFill>
        <p:spPr>
          <a:xfrm>
            <a:off x="1614214" y="3130353"/>
            <a:ext cx="1277684" cy="2677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b="3924"/>
          <a:stretch/>
        </p:blipFill>
        <p:spPr>
          <a:xfrm>
            <a:off x="2904565" y="4720743"/>
            <a:ext cx="2896160" cy="4082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内容占位符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 r="52253" b="82082"/>
          <a:stretch>
            <a:fillRect/>
          </a:stretch>
        </p:blipFill>
        <p:spPr>
          <a:xfrm>
            <a:off x="875365" y="849604"/>
            <a:ext cx="5476469" cy="77314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045798" y="948055"/>
            <a:ext cx="358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听并且跟读这些字母</a:t>
            </a:r>
          </a:p>
        </p:txBody>
      </p:sp>
      <p:sp>
        <p:nvSpPr>
          <p:cNvPr id="14" name="椭圆 13"/>
          <p:cNvSpPr/>
          <p:nvPr/>
        </p:nvSpPr>
        <p:spPr>
          <a:xfrm>
            <a:off x="3824605" y="1845273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24605" y="2398395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251394" y="2378710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171509" y="2348545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877004" y="3104399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24605" y="3094490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54760" y="3104399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025761" y="3094490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4490" y="4688205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824605" y="4672330"/>
            <a:ext cx="652145" cy="5181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800725" y="4736465"/>
            <a:ext cx="5864053" cy="1096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homework:</a:t>
            </a:r>
          </a:p>
          <a:p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</a:rPr>
              <a:t>找出其他学科老师</a:t>
            </a:r>
            <a:r>
              <a:rPr lang="zh-CN" altLang="en-US" sz="2400" b="1" dirty="0">
                <a:solidFill>
                  <a:srgbClr val="FF0000"/>
                </a:solidFill>
              </a:rPr>
              <a:t>常用的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</a:rPr>
              <a:t>不规范字母发音</a:t>
            </a:r>
            <a:r>
              <a:rPr lang="zh-CN" altLang="en-US" sz="2400" b="1" dirty="0">
                <a:solidFill>
                  <a:srgbClr val="FF0000"/>
                </a:solidFill>
              </a:rPr>
              <a:t>并帮助其纠正。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79455" y="1397081"/>
            <a:ext cx="3566427" cy="813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how many letters?</a:t>
            </a:r>
          </a:p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why 27 here?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6CB3B21E-F982-089D-D4D8-8EC66397AB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43" y="3752457"/>
            <a:ext cx="1932124" cy="42397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71A602F-F667-D1EE-5DDF-83DB03A5AF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11" y="4279676"/>
            <a:ext cx="1277684" cy="39265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740D94E-134B-11E9-C0B8-10F98AB5BA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11" y="5282524"/>
            <a:ext cx="924916" cy="424165"/>
          </a:xfrm>
          <a:prstGeom prst="rect">
            <a:avLst/>
          </a:prstGeom>
        </p:spPr>
      </p:pic>
      <p:pic>
        <p:nvPicPr>
          <p:cNvPr id="7" name="Section A, Pronunciation 2">
            <a:hlinkClick r:id="" action="ppaction://media"/>
            <a:extLst>
              <a:ext uri="{FF2B5EF4-FFF2-40B4-BE49-F238E27FC236}">
                <a16:creationId xmlns:a16="http://schemas.microsoft.com/office/drawing/2014/main" id="{C06702FE-9A7A-3A62-1F27-245526A2B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0670" y="8740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78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/>
      <p:bldP spid="24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a_5a6cdf415f62ed61afa2558a8338e7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802" y="450851"/>
            <a:ext cx="3401060" cy="340106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796722" y="275590"/>
            <a:ext cx="3613785" cy="3116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145030" y="2625146"/>
            <a:ext cx="1033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HB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00234" y="2625146"/>
            <a:ext cx="2851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TV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87830" y="4029075"/>
            <a:ext cx="6915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5"/>
                </a:solidFill>
              </a:rPr>
              <a:t>Listen to some letters and take notes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31552" y="220018"/>
            <a:ext cx="317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Letters in our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life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9" grpId="1"/>
      <p:bldP spid="9" grpId="2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881380" y="567055"/>
            <a:ext cx="9697085" cy="5415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342005" y="1289685"/>
            <a:ext cx="7833360" cy="4817745"/>
          </a:xfrm>
          <a:prstGeom prst="rect">
            <a:avLst/>
          </a:prstGeom>
          <a:solidFill>
            <a:srgbClr val="FCFC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63700" y="669290"/>
            <a:ext cx="837311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5"/>
                </a:solidFill>
              </a:rPr>
              <a:t>Are you right ? Do you know the meaning?</a:t>
            </a:r>
            <a:endParaRPr lang="zh-CN" altLang="en-US" sz="2800" b="1" dirty="0">
              <a:solidFill>
                <a:schemeClr val="accent5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2990" y="5630376"/>
            <a:ext cx="1142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5"/>
                </a:solidFill>
              </a:rPr>
              <a:t>When we put some letters together, we have a word</a:t>
            </a:r>
            <a:r>
              <a:rPr lang="zh-CN" altLang="en-US" sz="2800" b="1" dirty="0">
                <a:solidFill>
                  <a:schemeClr val="accent5"/>
                </a:solidFill>
              </a:rPr>
              <a:t>（</a:t>
            </a:r>
            <a:r>
              <a:rPr lang="en-US" altLang="zh-CN" sz="2800" b="1" dirty="0">
                <a:solidFill>
                  <a:schemeClr val="accent5"/>
                </a:solidFill>
              </a:rPr>
              <a:t>an acronym, one kind of </a:t>
            </a:r>
            <a:r>
              <a:rPr lang="en-US" altLang="zh-CN" sz="2800" b="1" dirty="0" err="1">
                <a:solidFill>
                  <a:schemeClr val="accent5"/>
                </a:solidFill>
              </a:rPr>
              <a:t>initialism</a:t>
            </a:r>
            <a:r>
              <a:rPr lang="en-US" altLang="zh-CN" sz="2800" b="1" dirty="0">
                <a:solidFill>
                  <a:schemeClr val="accent5"/>
                </a:solidFill>
              </a:rPr>
              <a:t> with 1</a:t>
            </a:r>
            <a:r>
              <a:rPr lang="en-US" altLang="zh-CN" sz="2800" b="1" baseline="30000" dirty="0">
                <a:solidFill>
                  <a:schemeClr val="accent5"/>
                </a:solidFill>
              </a:rPr>
              <a:t>St</a:t>
            </a:r>
            <a:r>
              <a:rPr lang="en-US" altLang="zh-CN" sz="2800" b="1" dirty="0">
                <a:solidFill>
                  <a:schemeClr val="accent5"/>
                </a:solidFill>
              </a:rPr>
              <a:t> letter of each word in capital</a:t>
            </a:r>
            <a:r>
              <a:rPr lang="zh-CN" altLang="en-US" sz="2800" b="1" dirty="0">
                <a:solidFill>
                  <a:schemeClr val="accent5"/>
                </a:solidFill>
              </a:rPr>
              <a:t>）</a:t>
            </a:r>
            <a:r>
              <a:rPr lang="en-US" altLang="zh-CN" sz="2800" b="1" dirty="0">
                <a:solidFill>
                  <a:schemeClr val="accent5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/>
          <p:cNvPicPr/>
          <p:nvPr/>
        </p:nvPicPr>
        <p:blipFill>
          <a:blip r:embed="rId4"/>
          <a:stretch>
            <a:fillRect/>
          </a:stretch>
        </p:blipFill>
        <p:spPr>
          <a:xfrm>
            <a:off x="881380" y="592456"/>
            <a:ext cx="9697085" cy="506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663902" y="1055186"/>
            <a:ext cx="10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</a:t>
            </a:r>
            <a:r>
              <a:rPr lang="en-US" altLang="zh-CN" b="1" dirty="0"/>
              <a:t>hina 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355107" y="1017534"/>
            <a:ext cx="10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en-US" altLang="zh-CN" b="1" dirty="0"/>
              <a:t>rmy 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505075" y="148526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uFillTx/>
              </a:rPr>
              <a:t>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57450" y="233108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uFillTx/>
              </a:rPr>
              <a:t>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57449" y="308165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uFillTx/>
              </a:rPr>
              <a:t>A</a:t>
            </a:r>
          </a:p>
        </p:txBody>
      </p:sp>
      <p:sp>
        <p:nvSpPr>
          <p:cNvPr id="6" name="椭圆 5"/>
          <p:cNvSpPr/>
          <p:nvPr/>
        </p:nvSpPr>
        <p:spPr>
          <a:xfrm>
            <a:off x="2236134" y="1583214"/>
            <a:ext cx="268941" cy="484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40635" y="2429828"/>
            <a:ext cx="268941" cy="484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Section A, Pronunciation 3">
            <a:hlinkClick r:id="" action="ppaction://media"/>
            <a:extLst>
              <a:ext uri="{FF2B5EF4-FFF2-40B4-BE49-F238E27FC236}">
                <a16:creationId xmlns:a16="http://schemas.microsoft.com/office/drawing/2014/main" id="{32D3FB88-9974-6AB4-E731-4F39A87E1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780" y="5924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2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6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cyNzFjMjc3NWU1MDNhYWVlYTVmNzMyMDE5YTFkYm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407</Words>
  <Application>Microsoft Office PowerPoint</Application>
  <PresentationFormat>宽屏</PresentationFormat>
  <Paragraphs>76</Paragraphs>
  <Slides>13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楷体</vt:lpstr>
      <vt:lpstr>微软雅黑</vt:lpstr>
      <vt:lpstr>Arial</vt:lpstr>
      <vt:lpstr>Arial Black</vt:lpstr>
      <vt:lpstr>Calibri</vt:lpstr>
      <vt:lpstr>Times New Roman</vt:lpstr>
      <vt:lpstr>Office 主题​​</vt:lpstr>
      <vt:lpstr>PowerPoint 演示文稿</vt:lpstr>
      <vt:lpstr>STARTER  UNIT 1</vt:lpstr>
      <vt:lpstr>PowerPoint 演示文稿</vt:lpstr>
      <vt:lpstr>keyboard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 UNIT 1</dc:title>
  <dc:creator>HP</dc:creator>
  <cp:lastModifiedBy>成都1 诚商</cp:lastModifiedBy>
  <cp:revision>30</cp:revision>
  <dcterms:created xsi:type="dcterms:W3CDTF">2019-09-19T02:01:00Z</dcterms:created>
  <dcterms:modified xsi:type="dcterms:W3CDTF">2024-07-16T07:44:00Z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2DFC85C024DA44E88C17039670F2CFDF</vt:lpwstr>
  </property>
</Properties>
</file>