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2"/>
    <p:sldId id="256" r:id="rId3"/>
    <p:sldId id="257" r:id="rId4"/>
    <p:sldId id="271" r:id="rId5"/>
    <p:sldId id="258" r:id="rId6"/>
    <p:sldId id="272" r:id="rId7"/>
    <p:sldId id="259" r:id="rId8"/>
    <p:sldId id="260" r:id="rId9"/>
    <p:sldId id="264" r:id="rId10"/>
    <p:sldId id="268" r:id="rId11"/>
    <p:sldId id="265" r:id="rId12"/>
    <p:sldId id="273" r:id="rId13"/>
    <p:sldId id="279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18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image" Target="../media/image2.jpeg"/><Relationship Id="rId4" Type="http://schemas.openxmlformats.org/officeDocument/2006/relationships/tags" Target="../tags/tag5.xml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1580833" y="4152583"/>
            <a:ext cx="2643188" cy="2705100"/>
          </a:xfrm>
          <a:prstGeom prst="rect">
            <a:avLst/>
          </a:prstGeom>
          <a:solidFill>
            <a:srgbClr val="609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本框 99"/>
          <p:cNvSpPr txBox="1"/>
          <p:nvPr>
            <p:custDataLst>
              <p:tags r:id="rId2"/>
            </p:custDataLst>
          </p:nvPr>
        </p:nvSpPr>
        <p:spPr>
          <a:xfrm>
            <a:off x="659448" y="2321560"/>
            <a:ext cx="94170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Starter Unit 1</a:t>
            </a: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4763" y="3309938"/>
            <a:ext cx="2643188" cy="270510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635250" y="3309938"/>
            <a:ext cx="9555163" cy="2705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10795" y="656590"/>
            <a:ext cx="8891270" cy="1322070"/>
          </a:xfrm>
          <a:prstGeom prst="rect">
            <a:avLst/>
          </a:prstGeom>
          <a:solidFill>
            <a:srgbClr val="6096E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《</a:t>
            </a:r>
            <a:r>
              <a:rPr kumimoji="0" lang="zh-CN" altLang="en-US" sz="4000" b="0" i="0" u="none" strike="noStrike" kern="0" cap="none" spc="0" normalizeH="0" baseline="0" noProof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蓉城主阵地</a:t>
            </a:r>
            <a:r>
              <a:rPr kumimoji="0" lang="en-US" altLang="zh-CN" sz="4000" b="0" i="0" u="none" strike="noStrike" kern="0" cap="none" spc="0" normalizeH="0" baseline="0" noProof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》2024-2025</a:t>
            </a:r>
            <a:r>
              <a:rPr kumimoji="0" lang="zh-CN" altLang="en-US" sz="4000" b="0" i="0" u="none" strike="noStrike" kern="0" cap="none" spc="0" normalizeH="0" baseline="0" noProof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学年英语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kern="0" noProof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七年级上册</a:t>
            </a:r>
            <a:endParaRPr kumimoji="0" lang="zh-CN" altLang="en-US" sz="4000" b="0" i="0" u="none" strike="noStrike" kern="0" cap="none" spc="0" normalizeH="0" baseline="0" noProof="1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0" name="文本框 15"/>
          <p:cNvSpPr txBox="1"/>
          <p:nvPr>
            <p:custDataLst>
              <p:tags r:id="rId6"/>
            </p:custDataLst>
          </p:nvPr>
        </p:nvSpPr>
        <p:spPr>
          <a:xfrm>
            <a:off x="11461750" y="1703388"/>
            <a:ext cx="40640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2644" y="671072"/>
            <a:ext cx="1767202" cy="13629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图片 102"/>
          <p:cNvPicPr/>
          <p:nvPr/>
        </p:nvPicPr>
        <p:blipFill>
          <a:blip r:embed="rId4"/>
          <a:stretch>
            <a:fillRect/>
          </a:stretch>
        </p:blipFill>
        <p:spPr>
          <a:xfrm>
            <a:off x="4133850" y="80010"/>
            <a:ext cx="7830820" cy="62725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文本框 18"/>
          <p:cNvSpPr txBox="1"/>
          <p:nvPr/>
        </p:nvSpPr>
        <p:spPr>
          <a:xfrm>
            <a:off x="5664993" y="5605780"/>
            <a:ext cx="1432402" cy="264795"/>
          </a:xfrm>
          <a:prstGeom prst="rect">
            <a:avLst/>
          </a:prstGeom>
          <a:solidFill>
            <a:srgbClr val="00B0F0">
              <a:alpha val="22000"/>
            </a:srgbClr>
          </a:solidFill>
        </p:spPr>
        <p:txBody>
          <a:bodyPr wrap="square" rtlCol="0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 sz="1200"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602345" y="4157345"/>
            <a:ext cx="2007235" cy="264795"/>
          </a:xfrm>
          <a:prstGeom prst="rect">
            <a:avLst/>
          </a:prstGeom>
          <a:solidFill>
            <a:srgbClr val="00B0F0">
              <a:alpha val="22000"/>
            </a:srgbClr>
          </a:solidFill>
        </p:spPr>
        <p:txBody>
          <a:bodyPr wrap="square" rtlCol="0">
            <a:noAutofit/>
          </a:bodyPr>
          <a:lstStyle/>
          <a:p>
            <a:endParaRPr lang="zh-CN" altLang="en-US" sz="1200"/>
          </a:p>
        </p:txBody>
      </p:sp>
      <p:sp>
        <p:nvSpPr>
          <p:cNvPr id="23" name="文本框 22"/>
          <p:cNvSpPr txBox="1"/>
          <p:nvPr/>
        </p:nvSpPr>
        <p:spPr>
          <a:xfrm>
            <a:off x="8619490" y="4446270"/>
            <a:ext cx="2816225" cy="264795"/>
          </a:xfrm>
          <a:prstGeom prst="rect">
            <a:avLst/>
          </a:prstGeom>
          <a:solidFill>
            <a:schemeClr val="accent3">
              <a:lumMod val="60000"/>
              <a:lumOff val="40000"/>
              <a:alpha val="35000"/>
            </a:schemeClr>
          </a:solidFill>
        </p:spPr>
        <p:txBody>
          <a:bodyPr wrap="square" rtlCol="0">
            <a:noAutofit/>
          </a:bodyPr>
          <a:lstStyle/>
          <a:p>
            <a:endParaRPr lang="zh-CN" altLang="en-US" sz="1200"/>
          </a:p>
        </p:txBody>
      </p:sp>
      <p:sp>
        <p:nvSpPr>
          <p:cNvPr id="25" name="文本框 24"/>
          <p:cNvSpPr txBox="1"/>
          <p:nvPr/>
        </p:nvSpPr>
        <p:spPr>
          <a:xfrm>
            <a:off x="8602980" y="4733925"/>
            <a:ext cx="2305685" cy="264795"/>
          </a:xfrm>
          <a:prstGeom prst="rect">
            <a:avLst/>
          </a:prstGeom>
          <a:solidFill>
            <a:schemeClr val="accent6">
              <a:alpha val="33000"/>
            </a:schemeClr>
          </a:solidFill>
        </p:spPr>
        <p:txBody>
          <a:bodyPr wrap="square" rtlCol="0">
            <a:noAutofit/>
          </a:bodyPr>
          <a:lstStyle/>
          <a:p>
            <a:endParaRPr lang="zh-CN" altLang="en-US" sz="1200"/>
          </a:p>
        </p:txBody>
      </p:sp>
      <p:sp>
        <p:nvSpPr>
          <p:cNvPr id="26" name="文本框 25"/>
          <p:cNvSpPr txBox="1"/>
          <p:nvPr/>
        </p:nvSpPr>
        <p:spPr>
          <a:xfrm>
            <a:off x="8602345" y="3808730"/>
            <a:ext cx="1377950" cy="264795"/>
          </a:xfrm>
          <a:prstGeom prst="rect">
            <a:avLst/>
          </a:prstGeom>
          <a:solidFill>
            <a:schemeClr val="accent4">
              <a:alpha val="31000"/>
            </a:schemeClr>
          </a:solidFill>
        </p:spPr>
        <p:txBody>
          <a:bodyPr wrap="square" rtlCol="0">
            <a:noAutofit/>
          </a:bodyPr>
          <a:lstStyle/>
          <a:p>
            <a:endParaRPr lang="zh-CN" altLang="en-US" sz="1200">
              <a:solidFill>
                <a:schemeClr val="accent4"/>
              </a:solidFill>
              <a:uFillTx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164070" y="5532120"/>
            <a:ext cx="2364740" cy="264795"/>
          </a:xfrm>
          <a:prstGeom prst="rect">
            <a:avLst/>
          </a:prstGeom>
          <a:solidFill>
            <a:schemeClr val="accent3">
              <a:lumMod val="60000"/>
              <a:lumOff val="40000"/>
              <a:alpha val="35000"/>
            </a:schemeClr>
          </a:solidFill>
        </p:spPr>
        <p:txBody>
          <a:bodyPr wrap="square" rtlCol="0">
            <a:noAutofit/>
          </a:bodyPr>
          <a:lstStyle/>
          <a:p>
            <a:endParaRPr lang="zh-CN" altLang="en-US" sz="1200"/>
          </a:p>
        </p:txBody>
      </p:sp>
      <p:sp>
        <p:nvSpPr>
          <p:cNvPr id="31" name="文本框 30"/>
          <p:cNvSpPr txBox="1"/>
          <p:nvPr/>
        </p:nvSpPr>
        <p:spPr>
          <a:xfrm>
            <a:off x="7097395" y="4305935"/>
            <a:ext cx="1086485" cy="264795"/>
          </a:xfrm>
          <a:prstGeom prst="rect">
            <a:avLst/>
          </a:prstGeom>
          <a:solidFill>
            <a:srgbClr val="00B0F0">
              <a:alpha val="22000"/>
            </a:srgbClr>
          </a:solidFill>
        </p:spPr>
        <p:txBody>
          <a:bodyPr wrap="square" rtlCol="0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 sz="1200"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702300" y="4577080"/>
            <a:ext cx="1086485" cy="264795"/>
          </a:xfrm>
          <a:prstGeom prst="rect">
            <a:avLst/>
          </a:prstGeom>
          <a:solidFill>
            <a:srgbClr val="00B0F0">
              <a:alpha val="22000"/>
            </a:srgbClr>
          </a:solidFill>
        </p:spPr>
        <p:txBody>
          <a:bodyPr wrap="square" rtlCol="0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 sz="1200">
              <a:sym typeface="+mn-ea"/>
            </a:endParaRPr>
          </a:p>
        </p:txBody>
      </p:sp>
      <p:pic>
        <p:nvPicPr>
          <p:cNvPr id="7" name="图片 6" descr="$7R%MT025XCBDH}EC{33Y}I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4993" y="1329690"/>
            <a:ext cx="2400935" cy="328295"/>
          </a:xfrm>
          <a:prstGeom prst="rect">
            <a:avLst/>
          </a:prstGeom>
        </p:spPr>
      </p:pic>
      <p:pic>
        <p:nvPicPr>
          <p:cNvPr id="10" name="图片 9" descr="V8(4)CT@6XFS%FI526XGRY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2300" y="2710815"/>
            <a:ext cx="1950720" cy="447040"/>
          </a:xfrm>
          <a:prstGeom prst="rect">
            <a:avLst/>
          </a:prstGeom>
        </p:spPr>
      </p:pic>
      <p:pic>
        <p:nvPicPr>
          <p:cNvPr id="15" name="图片 14" descr="86VM9%HL23[L9NG@Z(4AJMU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2300" y="5210175"/>
            <a:ext cx="1787525" cy="321945"/>
          </a:xfrm>
          <a:prstGeom prst="rect">
            <a:avLst/>
          </a:prstGeom>
        </p:spPr>
      </p:pic>
      <p:pic>
        <p:nvPicPr>
          <p:cNvPr id="16" name="图片 15" descr="BGZ5AX8Y~(UN_9$R(~LAGP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2300" y="5859780"/>
            <a:ext cx="3573145" cy="38290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23439" y="482293"/>
            <a:ext cx="4535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 6. </a:t>
            </a:r>
            <a:r>
              <a:rPr lang="en-US" altLang="zh-CN" sz="2800" b="1" dirty="0">
                <a:solidFill>
                  <a:srgbClr val="0070C0"/>
                </a:solidFill>
                <a:uFillTx/>
              </a:rPr>
              <a:t>How do we greet people?</a:t>
            </a:r>
            <a:endParaRPr lang="zh-CN" altLang="en-US" sz="2800" b="1" dirty="0">
              <a:solidFill>
                <a:srgbClr val="0070C0"/>
              </a:solidFill>
              <a:uFillTx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21310" y="2468245"/>
            <a:ext cx="46069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5"/>
                </a:solidFill>
              </a:rPr>
              <a:t>A: Good morning / Hi / Hello.</a:t>
            </a:r>
          </a:p>
          <a:p>
            <a:r>
              <a:rPr lang="en-US" altLang="zh-CN" sz="2800" b="1" dirty="0">
                <a:solidFill>
                  <a:schemeClr val="accent5"/>
                </a:solidFill>
              </a:rPr>
              <a:t>     My name is ,...</a:t>
            </a:r>
          </a:p>
          <a:p>
            <a:r>
              <a:rPr lang="en-US" altLang="zh-CN" sz="2800" b="1" dirty="0">
                <a:solidFill>
                  <a:schemeClr val="accent5"/>
                </a:solidFill>
              </a:rPr>
              <a:t>B:  ...</a:t>
            </a:r>
            <a:endParaRPr lang="en-US" altLang="zh-CN" sz="2800" b="1" dirty="0"/>
          </a:p>
          <a:p>
            <a:pPr algn="l">
              <a:buClrTx/>
              <a:buSzTx/>
              <a:buFontTx/>
            </a:pPr>
            <a:r>
              <a:rPr lang="en-US" altLang="zh-CN" sz="2800" b="1" dirty="0">
                <a:solidFill>
                  <a:srgbClr val="A81895"/>
                </a:solidFill>
              </a:rPr>
              <a:t>A: I’m…/My name’s…</a:t>
            </a:r>
          </a:p>
          <a:p>
            <a:pPr algn="l">
              <a:buClrTx/>
              <a:buSzTx/>
              <a:buFontTx/>
            </a:pPr>
            <a:r>
              <a:rPr lang="en-US" altLang="zh-CN" sz="2800" b="1" dirty="0">
                <a:solidFill>
                  <a:srgbClr val="A81895"/>
                </a:solidFill>
              </a:rPr>
              <a:t>     (So) What’s your name?</a:t>
            </a:r>
          </a:p>
          <a:p>
            <a:pPr algn="l">
              <a:buClrTx/>
              <a:buSzTx/>
              <a:buFontTx/>
            </a:pPr>
            <a:r>
              <a:rPr lang="en-US" altLang="zh-CN" sz="2800" b="1" dirty="0">
                <a:solidFill>
                  <a:srgbClr val="A81895"/>
                </a:solidFill>
              </a:rPr>
              <a:t>B: I’m ...  Nice to meet you, ...</a:t>
            </a:r>
          </a:p>
          <a:p>
            <a:pPr algn="l">
              <a:buClrTx/>
              <a:buSzTx/>
              <a:buFontTx/>
            </a:pPr>
            <a:r>
              <a:rPr lang="en-US" altLang="zh-CN" sz="2800" b="1" dirty="0">
                <a:solidFill>
                  <a:srgbClr val="A81895"/>
                </a:solidFill>
              </a:rPr>
              <a:t>A: Nice to meet you too, ...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3439" y="958215"/>
            <a:ext cx="43869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A81895"/>
                </a:solidFill>
              </a:rPr>
              <a:t> 7. How do we get to know people?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15632" y="1113996"/>
            <a:ext cx="3551555" cy="12725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</a:rPr>
              <a:t>greet and </a:t>
            </a:r>
          </a:p>
          <a:p>
            <a:pPr algn="ctr"/>
            <a:r>
              <a:rPr lang="en-US" altLang="zh-CN" sz="3200" b="1" dirty="0">
                <a:solidFill>
                  <a:schemeClr val="bg1"/>
                </a:solidFill>
              </a:rPr>
              <a:t>get to know people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21310" y="4787532"/>
            <a:ext cx="4237990" cy="151701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</a:rPr>
              <a:t>role play the conversations in these 3 situations.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654291" y="2852737"/>
            <a:ext cx="529590" cy="264795"/>
          </a:xfrm>
          <a:prstGeom prst="rect">
            <a:avLst/>
          </a:prstGeom>
          <a:solidFill>
            <a:srgbClr val="00B0F0">
              <a:alpha val="22000"/>
            </a:srgbClr>
          </a:solidFill>
        </p:spPr>
        <p:txBody>
          <a:bodyPr wrap="square" rtlCol="0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 sz="1200">
              <a:sym typeface="+mn-ea"/>
            </a:endParaRPr>
          </a:p>
        </p:txBody>
      </p:sp>
      <p:pic>
        <p:nvPicPr>
          <p:cNvPr id="6" name="Section A, 2c">
            <a:hlinkClick r:id="" action="ppaction://media"/>
            <a:extLst>
              <a:ext uri="{FF2B5EF4-FFF2-40B4-BE49-F238E27FC236}">
                <a16:creationId xmlns:a16="http://schemas.microsoft.com/office/drawing/2014/main" id="{1A8E4E38-4527-EA66-C5B0-F949C57D79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24250" y="5237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604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9" grpId="1" animBg="1"/>
      <p:bldP spid="20" grpId="1" animBg="1"/>
      <p:bldP spid="23" grpId="1" animBg="1"/>
      <p:bldP spid="25" grpId="1" animBg="1"/>
      <p:bldP spid="26" grpId="1" animBg="1"/>
      <p:bldP spid="27" grpId="1" animBg="1"/>
      <p:bldP spid="31" grpId="1" animBg="1"/>
      <p:bldP spid="32" grpId="1" animBg="1"/>
      <p:bldP spid="17" grpId="0"/>
      <p:bldP spid="17" grpId="1"/>
      <p:bldP spid="17" grpId="2"/>
      <p:bldP spid="2" grpId="0"/>
      <p:bldP spid="2" grpId="1"/>
      <p:bldP spid="2" grpId="2"/>
      <p:bldP spid="3" grpId="0" bldLvl="0" animBg="1"/>
      <p:bldP spid="4" grpId="0" bldLvl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图片 103"/>
          <p:cNvPicPr/>
          <p:nvPr/>
        </p:nvPicPr>
        <p:blipFill>
          <a:blip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05" y="385445"/>
            <a:ext cx="10401935" cy="385572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005840" y="518795"/>
            <a:ext cx="3215005" cy="330835"/>
          </a:xfrm>
          <a:prstGeom prst="rect">
            <a:avLst/>
          </a:prstGeom>
          <a:solidFill>
            <a:schemeClr val="accent6">
              <a:alpha val="33000"/>
            </a:schemeClr>
          </a:solidFill>
        </p:spPr>
        <p:txBody>
          <a:bodyPr wrap="square" rtlCol="0">
            <a:noAutofit/>
          </a:bodyPr>
          <a:lstStyle/>
          <a:p>
            <a:endParaRPr lang="zh-CN" altLang="en-US" sz="1200"/>
          </a:p>
        </p:txBody>
      </p:sp>
      <p:sp>
        <p:nvSpPr>
          <p:cNvPr id="2" name="文本框 1"/>
          <p:cNvSpPr txBox="1"/>
          <p:nvPr/>
        </p:nvSpPr>
        <p:spPr>
          <a:xfrm>
            <a:off x="6806563" y="502920"/>
            <a:ext cx="445579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编对话，相互问候。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888121" y="1512440"/>
            <a:ext cx="2931160" cy="249174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altLang="zh-CN" sz="2600" dirty="0">
                <a:solidFill>
                  <a:schemeClr val="bg1"/>
                </a:solidFill>
              </a:rPr>
              <a:t>Evaluation:</a:t>
            </a:r>
          </a:p>
          <a:p>
            <a:r>
              <a:rPr lang="en-US" altLang="zh-CN" sz="2600" dirty="0">
                <a:solidFill>
                  <a:schemeClr val="bg1"/>
                </a:solidFill>
              </a:rPr>
              <a:t>1.Pronunciation.  </a:t>
            </a:r>
          </a:p>
          <a:p>
            <a:r>
              <a:rPr lang="en-US" altLang="zh-CN" sz="2600" dirty="0">
                <a:solidFill>
                  <a:schemeClr val="bg1"/>
                </a:solidFill>
              </a:rPr>
              <a:t>2.Intonation.</a:t>
            </a:r>
          </a:p>
          <a:p>
            <a:r>
              <a:rPr lang="en-US" altLang="zh-CN" sz="2600" dirty="0">
                <a:solidFill>
                  <a:schemeClr val="bg1"/>
                </a:solidFill>
              </a:rPr>
              <a:t>3.Fluency.</a:t>
            </a:r>
          </a:p>
          <a:p>
            <a:r>
              <a:rPr lang="en-US" altLang="zh-CN" sz="2600" dirty="0">
                <a:solidFill>
                  <a:schemeClr val="bg1"/>
                </a:solidFill>
              </a:rPr>
              <a:t>4.Facial expression.. </a:t>
            </a:r>
          </a:p>
          <a:p>
            <a:r>
              <a:rPr lang="en-US" altLang="zh-CN" sz="2600" dirty="0">
                <a:solidFill>
                  <a:schemeClr val="bg1"/>
                </a:solidFill>
              </a:rPr>
              <a:t>5.Body language.</a:t>
            </a:r>
            <a:endParaRPr lang="zh-CN" altLang="en-US" sz="2600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03630" y="4349750"/>
            <a:ext cx="3117215" cy="129159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chemeClr val="bg1"/>
                </a:solidFill>
              </a:rPr>
              <a:t>Evaluation 1.Sentence pattern.</a:t>
            </a:r>
          </a:p>
          <a:p>
            <a:r>
              <a:rPr lang="en-US" altLang="zh-CN" sz="2600" dirty="0">
                <a:solidFill>
                  <a:schemeClr val="bg1"/>
                </a:solidFill>
              </a:rPr>
              <a:t>2.Spelling.</a:t>
            </a:r>
            <a:endParaRPr lang="zh-CN" altLang="en-US" sz="26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35755" y="385445"/>
            <a:ext cx="2670810" cy="60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025130" y="356870"/>
            <a:ext cx="2670810" cy="60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animBg="1"/>
      <p:bldP spid="2" grpId="0"/>
      <p:bldP spid="28" grpId="0" bldLvl="0" animBg="1"/>
      <p:bldP spid="6" grpId="0" bldLvl="0" animBg="1"/>
      <p:bldP spid="7" grpId="0" animBg="1"/>
      <p:bldP spid="7" grpId="1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2"/>
          <p:cNvSpPr txBox="1"/>
          <p:nvPr/>
        </p:nvSpPr>
        <p:spPr>
          <a:xfrm>
            <a:off x="224588" y="215900"/>
            <a:ext cx="2664662" cy="6477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zh-CN" alt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副标题 2"/>
          <p:cNvSpPr txBox="1"/>
          <p:nvPr/>
        </p:nvSpPr>
        <p:spPr>
          <a:xfrm>
            <a:off x="446838" y="1095742"/>
            <a:ext cx="1915362" cy="476250"/>
          </a:xfrm>
          <a:prstGeom prst="rect">
            <a:avLst/>
          </a:prstGeom>
          <a:solidFill>
            <a:srgbClr val="5B9BD5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do:</a:t>
            </a:r>
            <a:endParaRPr lang="zh-CN" altLang="en-US" sz="3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副标题 2"/>
          <p:cNvSpPr txBox="1"/>
          <p:nvPr/>
        </p:nvSpPr>
        <p:spPr>
          <a:xfrm>
            <a:off x="446838" y="3927456"/>
            <a:ext cx="1915362" cy="552450"/>
          </a:xfrm>
          <a:prstGeom prst="rect">
            <a:avLst/>
          </a:prstGeom>
          <a:solidFill>
            <a:srgbClr val="5B9BD5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to do:</a:t>
            </a:r>
            <a:endParaRPr lang="zh-CN" altLang="en-US" sz="3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3899" y="1824097"/>
            <a:ext cx="64876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dirty="0"/>
              <a:t>1</a:t>
            </a:r>
            <a:r>
              <a:rPr lang="en-US" altLang="zh-CN" sz="3000" dirty="0"/>
              <a:t>. 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en-US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2a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中找出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其他发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en-US" altLang="zh-CN" sz="2800" b="1" dirty="0">
                <a:solidFill>
                  <a:srgbClr val="FF0000"/>
                </a:solidFill>
                <a:highlight>
                  <a:srgbClr val="FFFFFF"/>
                </a:highlight>
                <a:latin typeface="-apple-system"/>
              </a:rPr>
              <a:t>i: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/ 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en-US" altLang="zh-CN" sz="2800" b="1" dirty="0" err="1">
                <a:solidFill>
                  <a:srgbClr val="FF0000"/>
                </a:solidFill>
                <a:highlight>
                  <a:srgbClr val="FFFFFF"/>
                </a:highlight>
                <a:latin typeface="-apple-system"/>
              </a:rPr>
              <a:t>eɪ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字母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23900" y="4202919"/>
            <a:ext cx="2920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75804" y="5241801"/>
            <a:ext cx="2678430" cy="49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扩写</a:t>
            </a:r>
            <a:r>
              <a:rPr lang="en-US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2d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对话。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23899" y="2351201"/>
            <a:ext cx="1096831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临摹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抄写</a:t>
            </a:r>
            <a:r>
              <a:rPr lang="en-US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2a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，规范书写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26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个字母的大小写形式，抄写时注意字母的正确形式以及笔顺。</a:t>
            </a:r>
            <a:endParaRPr lang="en-US" altLang="zh-CN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与搭档分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角色扮演</a:t>
            </a:r>
            <a:r>
              <a:rPr lang="en-US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2c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中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Emma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与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Fu Xing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，注意注意语音与语调。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75804" y="4763646"/>
            <a:ext cx="3674745" cy="49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 模仿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2c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编三组对话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686863B3-02F6-BD45-934F-30FA0589F8FB}"/>
              </a:ext>
            </a:extLst>
          </p:cNvPr>
          <p:cNvSpPr txBox="1"/>
          <p:nvPr/>
        </p:nvSpPr>
        <p:spPr>
          <a:xfrm>
            <a:off x="0" y="0"/>
            <a:ext cx="12071758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sz="1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sz="1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©</a:t>
            </a:r>
            <a:r>
              <a:rPr lang="zh-CN" altLang="en-US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本课件著作权属成都领航教材教法研究工作室.学程先锋所有，受《中华人民共和国著作权法》保护。除法律另有强制性规定外，未经成都领航教材教法研究工作室.学程先锋的特别书面许可,任何单位或个人不得以任何方式非法地使用本课件内容，不得私自转发给超越授权使用范围的第三方，不得将本课件用于任何商业用途。若需商用或取得课件的全部内容，请联系：028-87323348。</a:t>
            </a: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C0DB610F-D002-9ED9-667B-AA28E93C655B}"/>
              </a:ext>
            </a:extLst>
          </p:cNvPr>
          <p:cNvGraphicFramePr>
            <a:graphicFrameLocks noGrp="1"/>
          </p:cNvGraphicFramePr>
          <p:nvPr/>
        </p:nvGraphicFramePr>
        <p:xfrm>
          <a:off x="1068397" y="1988192"/>
          <a:ext cx="9922818" cy="360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7606">
                  <a:extLst>
                    <a:ext uri="{9D8B030D-6E8A-4147-A177-3AD203B41FA5}">
                      <a16:colId xmlns:a16="http://schemas.microsoft.com/office/drawing/2014/main" val="2039358127"/>
                    </a:ext>
                  </a:extLst>
                </a:gridCol>
                <a:gridCol w="3307606">
                  <a:extLst>
                    <a:ext uri="{9D8B030D-6E8A-4147-A177-3AD203B41FA5}">
                      <a16:colId xmlns:a16="http://schemas.microsoft.com/office/drawing/2014/main" val="1841967380"/>
                    </a:ext>
                  </a:extLst>
                </a:gridCol>
                <a:gridCol w="3307606">
                  <a:extLst>
                    <a:ext uri="{9D8B030D-6E8A-4147-A177-3AD203B41FA5}">
                      <a16:colId xmlns:a16="http://schemas.microsoft.com/office/drawing/2014/main" val="3897706298"/>
                    </a:ext>
                  </a:extLst>
                </a:gridCol>
              </a:tblGrid>
              <a:tr h="10739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/>
                        <a:t>入群获取全套教学课件：</a:t>
                      </a:r>
                      <a:endParaRPr lang="en-US" altLang="zh-C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/>
                        <a:t>扫码查看2024版电子样书：</a:t>
                      </a:r>
                      <a:endParaRPr lang="en-US" altLang="zh-C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/>
                        <a:t>扫码领取2024版纸质样书：</a:t>
                      </a:r>
                      <a:endParaRPr lang="en-US" altLang="zh-CN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185104"/>
                  </a:ext>
                </a:extLst>
              </a:tr>
              <a:tr h="1814912">
                <a:tc>
                  <a:txBody>
                    <a:bodyPr/>
                    <a:lstStyle/>
                    <a:p>
                      <a:pPr algn="ctr" fontAlgn="ctr"/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2652260"/>
                  </a:ext>
                </a:extLst>
              </a:tr>
              <a:tr h="71843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/>
                        <a:t>联系电话：028-87323348</a:t>
                      </a:r>
                      <a:endParaRPr lang="en-US" altLang="zh-CN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71527"/>
                  </a:ext>
                </a:extLst>
              </a:tr>
            </a:tbl>
          </a:graphicData>
        </a:graphic>
      </p:graphicFrame>
      <p:pic>
        <p:nvPicPr>
          <p:cNvPr id="16" name="图片 15">
            <a:extLst>
              <a:ext uri="{FF2B5EF4-FFF2-40B4-BE49-F238E27FC236}">
                <a16:creationId xmlns:a16="http://schemas.microsoft.com/office/drawing/2014/main" id="{35478094-B612-6AF3-E53A-0D9F756EE2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806" y="3143329"/>
            <a:ext cx="1620000" cy="1620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C0F034B-7ED8-6238-9015-2E033A6CA7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1" t="9591" r="9351" b="9591"/>
          <a:stretch/>
        </p:blipFill>
        <p:spPr>
          <a:xfrm>
            <a:off x="8554256" y="3143329"/>
            <a:ext cx="1610357" cy="1620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F57BBFE-7861-B122-008E-3EA03E4F044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9904" y="0"/>
            <a:ext cx="1762096" cy="135901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F3A91A5C-97FE-7ECD-C098-249EFCA7EB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97" y="582737"/>
            <a:ext cx="10229975" cy="157290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17443B0-CCFE-407F-9A3C-92E883B1FE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56" y="3143329"/>
            <a:ext cx="162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8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721860" y="0"/>
            <a:ext cx="7470775" cy="252158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>
              <a:lnSpc>
                <a:spcPts val="9000"/>
              </a:lnSpc>
            </a:pPr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ea typeface="BIZ UDPGothic" panose="020B0400000000000000" pitchFamily="34" charset="-128"/>
                <a:cs typeface="Arial" panose="020B0604020202020204" pitchFamily="34" charset="0"/>
              </a:rPr>
              <a:t>STARTER </a:t>
            </a:r>
            <a:b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ea typeface="BIZ UDPGothic" panose="020B0400000000000000" pitchFamily="34" charset="-128"/>
                <a:cs typeface="Arial" panose="020B0604020202020204" pitchFamily="34" charset="0"/>
              </a:rPr>
            </a:br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ea typeface="BIZ UDPGothic" panose="020B0400000000000000" pitchFamily="34" charset="-128"/>
                <a:cs typeface="Arial" panose="020B0604020202020204" pitchFamily="34" charset="0"/>
              </a:rPr>
              <a:t>UNIT </a:t>
            </a:r>
            <a:r>
              <a:rPr lang="en-US" altLang="zh-CN" sz="4000" b="1" dirty="0">
                <a:solidFill>
                  <a:srgbClr val="FFC000"/>
                </a:solidFill>
                <a:latin typeface="Arial" panose="020B0604020202020204" pitchFamily="34" charset="0"/>
                <a:ea typeface="BIZ UDPGothic" panose="020B0400000000000000" pitchFamily="34" charset="-128"/>
                <a:cs typeface="Arial" panose="020B0604020202020204" pitchFamily="34" charset="0"/>
              </a:rPr>
              <a:t>1</a:t>
            </a:r>
            <a:endParaRPr lang="zh-CN" altLang="en-US" sz="4000" b="1" dirty="0">
              <a:solidFill>
                <a:srgbClr val="FFC000"/>
              </a:solidFill>
              <a:latin typeface="Arial" panose="020B0604020202020204" pitchFamily="34" charset="0"/>
              <a:ea typeface="BIZ UDP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921250" y="2521585"/>
            <a:ext cx="7270750" cy="1595120"/>
          </a:xfrm>
          <a:solidFill>
            <a:srgbClr val="FFC000"/>
          </a:solidFill>
        </p:spPr>
        <p:txBody>
          <a:bodyPr>
            <a:normAutofit/>
          </a:bodyPr>
          <a:lstStyle/>
          <a:p>
            <a:endParaRPr lang="en-US" altLang="zh-CN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A</a:t>
            </a:r>
            <a:endParaRPr lang="zh-CN" altLang="en-US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"/>
            <a:ext cx="5034280" cy="68643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632997" y="4361909"/>
            <a:ext cx="169790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2a-2d</a:t>
            </a:r>
          </a:p>
          <a:p>
            <a:pPr algn="ctr"/>
            <a:r>
              <a:rPr lang="en-US" altLang="zh-CN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听说课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4" b="79680"/>
          <a:stretch/>
        </p:blipFill>
        <p:spPr>
          <a:xfrm>
            <a:off x="515432" y="249540"/>
            <a:ext cx="10783492" cy="99849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椭圆 7"/>
          <p:cNvSpPr/>
          <p:nvPr/>
        </p:nvSpPr>
        <p:spPr>
          <a:xfrm>
            <a:off x="1448920" y="475410"/>
            <a:ext cx="875665" cy="474938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2854175" y="529095"/>
            <a:ext cx="545465" cy="417735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6504204" y="464220"/>
            <a:ext cx="1087755" cy="537388"/>
          </a:xfrm>
          <a:prstGeom prst="ellipse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3800325" y="474831"/>
            <a:ext cx="1003935" cy="475463"/>
          </a:xfrm>
          <a:prstGeom prst="ellips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404276" y="920549"/>
            <a:ext cx="5796031" cy="675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听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并</a:t>
            </a:r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朗读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字母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，然后练习书</a:t>
            </a:r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写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字母。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814820" y="921140"/>
            <a:ext cx="5088890" cy="67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请先观察大小写字母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格式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上的共同点。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857D777-236C-3F99-652A-A96289E30571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1" b="5514"/>
          <a:stretch/>
        </p:blipFill>
        <p:spPr>
          <a:xfrm>
            <a:off x="-361013" y="1446747"/>
            <a:ext cx="10677321" cy="41507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3504514" y="5503865"/>
            <a:ext cx="408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 letters: all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中上格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627802" y="2487014"/>
            <a:ext cx="25016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letters: 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一半多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中格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‘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j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三格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其余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两格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Section A, 2a">
            <a:hlinkClick r:id="" action="ppaction://media"/>
            <a:extLst>
              <a:ext uri="{FF2B5EF4-FFF2-40B4-BE49-F238E27FC236}">
                <a16:creationId xmlns:a16="http://schemas.microsoft.com/office/drawing/2014/main" id="{834A5E38-2509-FB50-6B70-4DD28D2BF3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269" y="40776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4336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4" grpId="0" animBg="1"/>
      <p:bldP spid="4" grpId="1" animBg="1"/>
      <p:bldP spid="5" grpId="0" animBg="1"/>
      <p:bldP spid="5" grpId="1" animBg="1"/>
      <p:bldP spid="2" grpId="0" bldLvl="0" animBg="1"/>
      <p:bldP spid="2" grpId="1" animBg="1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 descr="IMG_20240610_151318"/>
          <p:cNvPicPr>
            <a:picLocks noGrp="1" noChangeAspect="1"/>
          </p:cNvPicPr>
          <p:nvPr>
            <p:ph idx="1"/>
          </p:nvPr>
        </p:nvPicPr>
        <p:blipFill>
          <a:blip r:embed="rId2"/>
          <a:srcRect l="2908" t="7070" b="2758"/>
          <a:stretch>
            <a:fillRect/>
          </a:stretch>
        </p:blipFill>
        <p:spPr>
          <a:xfrm>
            <a:off x="1016000" y="414020"/>
            <a:ext cx="10227310" cy="22072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IMG_20240610_151001_edit_1846239162744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340" y="624840"/>
            <a:ext cx="9947275" cy="28041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 descr="IMG_20240610_151024_1_edit_184600474631205"/>
          <p:cNvPicPr>
            <a:picLocks noGrp="1" noChangeAspect="1"/>
          </p:cNvPicPr>
          <p:nvPr>
            <p:ph idx="1"/>
          </p:nvPr>
        </p:nvPicPr>
        <p:blipFill>
          <a:blip r:embed="rId2"/>
          <a:srcRect b="5794"/>
          <a:stretch>
            <a:fillRect/>
          </a:stretch>
        </p:blipFill>
        <p:spPr>
          <a:xfrm>
            <a:off x="1035050" y="660400"/>
            <a:ext cx="10008235" cy="28911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内容占位符 9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214" y="613512"/>
            <a:ext cx="11015345" cy="491672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990" y="575577"/>
            <a:ext cx="7819873" cy="11455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椭圆 7"/>
          <p:cNvSpPr/>
          <p:nvPr/>
        </p:nvSpPr>
        <p:spPr>
          <a:xfrm>
            <a:off x="1539240" y="821304"/>
            <a:ext cx="985520" cy="574675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112770" y="843630"/>
            <a:ext cx="875665" cy="574675"/>
          </a:xfrm>
          <a:prstGeom prst="ellipse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030A0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6070683" y="759015"/>
            <a:ext cx="754725" cy="643663"/>
          </a:xfrm>
          <a:prstGeom prst="ellipse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773997" y="1653904"/>
            <a:ext cx="776605" cy="650240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825240" y="1687511"/>
            <a:ext cx="776605" cy="650240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8017629" y="1703420"/>
            <a:ext cx="776605" cy="650240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016300" y="1697521"/>
            <a:ext cx="776605" cy="650240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754755" y="3021330"/>
            <a:ext cx="776605" cy="650240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823585" y="3021330"/>
            <a:ext cx="776605" cy="650240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963209" y="2980037"/>
            <a:ext cx="776605" cy="650240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0066186" y="2985936"/>
            <a:ext cx="776605" cy="650240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773069" y="4220310"/>
            <a:ext cx="776605" cy="650240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6864985" y="4242541"/>
            <a:ext cx="776605" cy="650240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9006102" y="4266424"/>
            <a:ext cx="776605" cy="650240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715605" y="2559665"/>
            <a:ext cx="11096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333333"/>
                </a:solidFill>
                <a:highlight>
                  <a:srgbClr val="FFFFFF"/>
                </a:highlight>
                <a:latin typeface="-apple-system"/>
              </a:rPr>
              <a:t>/</a:t>
            </a:r>
            <a:r>
              <a:rPr lang="en-US" altLang="zh-CN" sz="24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b</a:t>
            </a:r>
            <a:r>
              <a:rPr lang="en-US" altLang="zh-CN" sz="24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-apple-system"/>
              </a:rPr>
              <a:t>i:</a:t>
            </a:r>
            <a:r>
              <a:rPr lang="en-US" altLang="zh-CN" sz="24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/</a:t>
            </a:r>
            <a:endParaRPr lang="zh-CN" altLang="en-US" sz="2400" dirty="0"/>
          </a:p>
        </p:txBody>
      </p:sp>
      <p:sp>
        <p:nvSpPr>
          <p:cNvPr id="19" name="文本框 18"/>
          <p:cNvSpPr txBox="1"/>
          <p:nvPr/>
        </p:nvSpPr>
        <p:spPr>
          <a:xfrm>
            <a:off x="3762153" y="2539652"/>
            <a:ext cx="11096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333333"/>
                </a:solidFill>
                <a:highlight>
                  <a:srgbClr val="FFFFFF"/>
                </a:highlight>
                <a:latin typeface="-apple-system"/>
              </a:rPr>
              <a:t>/</a:t>
            </a:r>
            <a:r>
              <a:rPr lang="en-US" altLang="zh-CN" sz="2400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s</a:t>
            </a:r>
            <a:r>
              <a:rPr lang="en-US" altLang="zh-CN" sz="2400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-apple-system"/>
              </a:rPr>
              <a:t>i</a:t>
            </a:r>
            <a:r>
              <a:rPr lang="en-US" altLang="zh-CN" sz="24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-apple-system"/>
              </a:rPr>
              <a:t>:</a:t>
            </a:r>
            <a:r>
              <a:rPr lang="en-US" altLang="zh-CN" sz="24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/</a:t>
            </a:r>
            <a:endParaRPr lang="zh-CN" altLang="en-US" sz="2400" dirty="0"/>
          </a:p>
        </p:txBody>
      </p:sp>
      <p:sp>
        <p:nvSpPr>
          <p:cNvPr id="21" name="文本框 20"/>
          <p:cNvSpPr txBox="1"/>
          <p:nvPr/>
        </p:nvSpPr>
        <p:spPr>
          <a:xfrm>
            <a:off x="7778836" y="2598169"/>
            <a:ext cx="60950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333333"/>
                </a:solidFill>
                <a:highlight>
                  <a:srgbClr val="FFFFFF"/>
                </a:highlight>
                <a:latin typeface="-apple-system"/>
              </a:rPr>
              <a:t>/</a:t>
            </a:r>
            <a:r>
              <a:rPr lang="en-US" altLang="zh-CN" sz="2400" b="1" dirty="0" err="1">
                <a:solidFill>
                  <a:srgbClr val="333333"/>
                </a:solidFill>
                <a:highlight>
                  <a:srgbClr val="FFFFFF"/>
                </a:highlight>
                <a:latin typeface="-apple-system"/>
              </a:rPr>
              <a:t>dʒ</a:t>
            </a:r>
            <a:r>
              <a:rPr lang="en-US" altLang="zh-CN" sz="2400" b="1" dirty="0" err="1">
                <a:solidFill>
                  <a:srgbClr val="FF0000"/>
                </a:solidFill>
                <a:highlight>
                  <a:srgbClr val="FFFFFF"/>
                </a:highlight>
                <a:latin typeface="-apple-system"/>
              </a:rPr>
              <a:t>i</a:t>
            </a:r>
            <a:r>
              <a:rPr lang="en-US" altLang="zh-CN" sz="2400" b="1" dirty="0">
                <a:solidFill>
                  <a:srgbClr val="FF0000"/>
                </a:solidFill>
                <a:highlight>
                  <a:srgbClr val="FFFFFF"/>
                </a:highlight>
                <a:latin typeface="-apple-system"/>
              </a:rPr>
              <a:t>:</a:t>
            </a:r>
            <a:r>
              <a:rPr lang="en-US" altLang="zh-CN" sz="2400" b="1" dirty="0">
                <a:solidFill>
                  <a:srgbClr val="333333"/>
                </a:solidFill>
                <a:highlight>
                  <a:srgbClr val="FFFFFF"/>
                </a:highlight>
                <a:latin typeface="-apple-system"/>
              </a:rPr>
              <a:t>/</a:t>
            </a:r>
            <a:endParaRPr lang="zh-CN" altLang="en-US" sz="2400" b="1" dirty="0">
              <a:solidFill>
                <a:srgbClr val="333333"/>
              </a:solidFill>
              <a:highlight>
                <a:srgbClr val="FFFFFF"/>
              </a:highlight>
              <a:latin typeface="-apple-system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820286" y="2576038"/>
            <a:ext cx="693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highlight>
                  <a:srgbClr val="FFFFFF"/>
                </a:highlight>
                <a:latin typeface="-apple-system"/>
              </a:rPr>
              <a:t>/</a:t>
            </a:r>
            <a:r>
              <a:rPr lang="en-US" altLang="zh-CN" sz="2400" b="1" dirty="0" err="1">
                <a:solidFill>
                  <a:srgbClr val="FF0000"/>
                </a:solidFill>
                <a:highlight>
                  <a:srgbClr val="FFFFFF"/>
                </a:highlight>
                <a:latin typeface="-apple-system"/>
              </a:rPr>
              <a:t>eɪ</a:t>
            </a:r>
            <a:r>
              <a:rPr lang="en-US" altLang="zh-CN" sz="2400" b="1" dirty="0" err="1">
                <a:solidFill>
                  <a:srgbClr val="333333"/>
                </a:solidFill>
                <a:highlight>
                  <a:srgbClr val="FFFFFF"/>
                </a:highlight>
                <a:latin typeface="-apple-system"/>
              </a:rPr>
              <a:t>tʃ</a:t>
            </a:r>
            <a:r>
              <a:rPr lang="en-US" altLang="zh-CN" sz="2400" b="1" dirty="0">
                <a:solidFill>
                  <a:srgbClr val="333333"/>
                </a:solidFill>
                <a:highlight>
                  <a:srgbClr val="FFFFFF"/>
                </a:highlight>
                <a:latin typeface="-apple-system"/>
              </a:rPr>
              <a:t>/</a:t>
            </a:r>
            <a:endParaRPr lang="zh-CN" altLang="en-US" sz="2400" b="1" dirty="0">
              <a:solidFill>
                <a:srgbClr val="333333"/>
              </a:solidFill>
              <a:highlight>
                <a:srgbClr val="FFFFFF"/>
              </a:highlight>
              <a:latin typeface="-apple-system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754755" y="3848080"/>
            <a:ext cx="1018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333333"/>
                </a:solidFill>
                <a:highlight>
                  <a:srgbClr val="FFFFFF"/>
                </a:highlight>
                <a:latin typeface="-apple-system"/>
              </a:rPr>
              <a:t>/</a:t>
            </a:r>
            <a:r>
              <a:rPr lang="en-US" altLang="zh-CN" sz="2400" b="1" dirty="0">
                <a:solidFill>
                  <a:srgbClr val="FF0000"/>
                </a:solidFill>
                <a:highlight>
                  <a:srgbClr val="FFFFFF"/>
                </a:highlight>
                <a:latin typeface="-apple-system"/>
              </a:rPr>
              <a:t>e</a:t>
            </a:r>
            <a:r>
              <a:rPr lang="en-US" altLang="zh-CN" sz="2400" b="1" dirty="0">
                <a:solidFill>
                  <a:srgbClr val="333333"/>
                </a:solidFill>
                <a:highlight>
                  <a:srgbClr val="FFFFFF"/>
                </a:highlight>
                <a:latin typeface="-apple-system"/>
              </a:rPr>
              <a:t>l/</a:t>
            </a:r>
            <a:endParaRPr lang="zh-CN" altLang="en-US" sz="2400" b="1" dirty="0">
              <a:solidFill>
                <a:srgbClr val="333333"/>
              </a:solidFill>
              <a:highlight>
                <a:srgbClr val="FFFFFF"/>
              </a:highlight>
              <a:latin typeface="-apple-system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750525" y="3848080"/>
            <a:ext cx="10925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333333"/>
                </a:solidFill>
                <a:highlight>
                  <a:srgbClr val="FFFFFF"/>
                </a:highlight>
                <a:latin typeface="-apple-system"/>
              </a:rPr>
              <a:t>/</a:t>
            </a:r>
            <a:r>
              <a:rPr lang="en-US" altLang="zh-CN" sz="2400" b="1" dirty="0">
                <a:solidFill>
                  <a:srgbClr val="FF0000"/>
                </a:solidFill>
                <a:highlight>
                  <a:srgbClr val="FFFFFF"/>
                </a:highlight>
                <a:latin typeface="-apple-system"/>
              </a:rPr>
              <a:t>e</a:t>
            </a:r>
            <a:r>
              <a:rPr lang="en-US" altLang="zh-CN" sz="2400" b="1" dirty="0">
                <a:solidFill>
                  <a:srgbClr val="333333"/>
                </a:solidFill>
                <a:highlight>
                  <a:srgbClr val="FFFFFF"/>
                </a:highlight>
                <a:latin typeface="-apple-system"/>
              </a:rPr>
              <a:t>n/</a:t>
            </a:r>
            <a:endParaRPr lang="zh-CN" altLang="en-US" sz="2400" b="1" dirty="0">
              <a:solidFill>
                <a:srgbClr val="333333"/>
              </a:solidFill>
              <a:highlight>
                <a:srgbClr val="FFFFFF"/>
              </a:highlight>
              <a:latin typeface="-apple-system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901616" y="3915330"/>
            <a:ext cx="12923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0" i="0">
                <a:solidFill>
                  <a:srgbClr val="F7313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defRPr>
            </a:lvl1pPr>
          </a:lstStyle>
          <a:p>
            <a:r>
              <a:rPr lang="en-US" altLang="zh-CN" sz="2400" b="1" dirty="0">
                <a:solidFill>
                  <a:schemeClr val="tx1"/>
                </a:solidFill>
                <a:latin typeface="-apple-system"/>
              </a:rPr>
              <a:t>/</a:t>
            </a:r>
            <a:r>
              <a:rPr lang="en-US" altLang="zh-CN" sz="2400" b="1" dirty="0" err="1">
                <a:solidFill>
                  <a:schemeClr val="tx1"/>
                </a:solidFill>
                <a:latin typeface="-apple-system"/>
              </a:rPr>
              <a:t>k</a:t>
            </a:r>
            <a:r>
              <a:rPr lang="en-US" altLang="zh-CN" sz="2400" b="1" dirty="0" err="1">
                <a:solidFill>
                  <a:srgbClr val="FF0000"/>
                </a:solidFill>
                <a:latin typeface="-apple-system"/>
              </a:rPr>
              <a:t>ju</a:t>
            </a:r>
            <a:r>
              <a:rPr lang="en-US" altLang="zh-CN" sz="2400" b="1" dirty="0">
                <a:solidFill>
                  <a:srgbClr val="FF0000"/>
                </a:solidFill>
                <a:latin typeface="-apple-system"/>
              </a:rPr>
              <a:t>:</a:t>
            </a:r>
            <a:r>
              <a:rPr lang="en-US" altLang="zh-CN" sz="2400" b="1" dirty="0">
                <a:solidFill>
                  <a:schemeClr val="tx1"/>
                </a:solidFill>
                <a:latin typeface="-apple-system"/>
              </a:rPr>
              <a:t>/</a:t>
            </a:r>
            <a:endParaRPr lang="zh-CN" altLang="en-US" sz="2400" b="1" dirty="0">
              <a:solidFill>
                <a:schemeClr val="tx1"/>
              </a:solidFill>
              <a:latin typeface="-apple-system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0193949" y="3927719"/>
            <a:ext cx="10445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333333"/>
                </a:solidFill>
                <a:highlight>
                  <a:srgbClr val="FFFFFF"/>
                </a:highlight>
                <a:latin typeface="-apple-system"/>
              </a:rPr>
              <a:t>/</a:t>
            </a:r>
            <a:r>
              <a:rPr lang="en-US" altLang="zh-CN" sz="2400" b="1" dirty="0" err="1">
                <a:solidFill>
                  <a:srgbClr val="FF0000"/>
                </a:solidFill>
                <a:highlight>
                  <a:srgbClr val="FFFFFF"/>
                </a:highlight>
                <a:latin typeface="-apple-system"/>
              </a:rPr>
              <a:t>ɑ:</a:t>
            </a:r>
            <a:r>
              <a:rPr lang="en-US" altLang="zh-CN" sz="2400" b="1" dirty="0" err="1">
                <a:solidFill>
                  <a:srgbClr val="333333"/>
                </a:solidFill>
                <a:highlight>
                  <a:srgbClr val="FFFFFF"/>
                </a:highlight>
                <a:latin typeface="-apple-system"/>
              </a:rPr>
              <a:t>r</a:t>
            </a:r>
            <a:r>
              <a:rPr lang="en-US" altLang="zh-CN" sz="2400" b="1" dirty="0">
                <a:solidFill>
                  <a:srgbClr val="333333"/>
                </a:solidFill>
                <a:highlight>
                  <a:srgbClr val="FFFFFF"/>
                </a:highlight>
                <a:latin typeface="-apple-system"/>
              </a:rPr>
              <a:t>/</a:t>
            </a:r>
            <a:endParaRPr lang="zh-CN" altLang="en-US" sz="2400" b="1" dirty="0">
              <a:solidFill>
                <a:srgbClr val="333333"/>
              </a:solidFill>
              <a:highlight>
                <a:srgbClr val="FFFFFF"/>
              </a:highlight>
              <a:latin typeface="-apple-system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737531" y="5223183"/>
            <a:ext cx="11096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333333"/>
                </a:solidFill>
                <a:highlight>
                  <a:srgbClr val="FFFFFF"/>
                </a:highlight>
                <a:latin typeface="-apple-system"/>
              </a:rPr>
              <a:t>/</a:t>
            </a:r>
            <a:r>
              <a:rPr lang="en-US" altLang="zh-CN" sz="24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v</a:t>
            </a:r>
            <a:r>
              <a:rPr lang="en-US" altLang="zh-CN" sz="24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-apple-system"/>
              </a:rPr>
              <a:t>i:</a:t>
            </a:r>
            <a:r>
              <a:rPr lang="en-US" altLang="zh-CN" sz="24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/</a:t>
            </a:r>
            <a:endParaRPr lang="zh-CN" altLang="en-US" sz="2400" dirty="0"/>
          </a:p>
        </p:txBody>
      </p:sp>
      <p:sp>
        <p:nvSpPr>
          <p:cNvPr id="32" name="文本框 31"/>
          <p:cNvSpPr txBox="1"/>
          <p:nvPr/>
        </p:nvSpPr>
        <p:spPr>
          <a:xfrm>
            <a:off x="6843105" y="5297954"/>
            <a:ext cx="11096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333333"/>
                </a:solidFill>
                <a:highlight>
                  <a:srgbClr val="FFFFFF"/>
                </a:highlight>
                <a:latin typeface="-apple-system"/>
              </a:rPr>
              <a:t>/</a:t>
            </a:r>
            <a:r>
              <a:rPr lang="en-US" altLang="zh-CN" sz="2400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-apple-system"/>
              </a:rPr>
              <a:t>e</a:t>
            </a:r>
            <a:r>
              <a:rPr lang="en-US" altLang="zh-CN" sz="2400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ks</a:t>
            </a:r>
            <a:r>
              <a:rPr lang="en-US" altLang="zh-CN" sz="24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/</a:t>
            </a:r>
            <a:endParaRPr lang="zh-CN" altLang="en-US" sz="2400" dirty="0"/>
          </a:p>
        </p:txBody>
      </p:sp>
      <p:sp>
        <p:nvSpPr>
          <p:cNvPr id="33" name="文本框 32"/>
          <p:cNvSpPr txBox="1"/>
          <p:nvPr/>
        </p:nvSpPr>
        <p:spPr>
          <a:xfrm>
            <a:off x="9006102" y="5268223"/>
            <a:ext cx="11096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333333"/>
                </a:solidFill>
                <a:highlight>
                  <a:srgbClr val="FFFFFF"/>
                </a:highlight>
                <a:latin typeface="-apple-system"/>
              </a:rPr>
              <a:t>/</a:t>
            </a:r>
            <a:r>
              <a:rPr lang="en-US" altLang="zh-CN" sz="24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z</a:t>
            </a:r>
            <a:r>
              <a:rPr lang="en-US" altLang="zh-CN" sz="24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-apple-system"/>
              </a:rPr>
              <a:t>i:</a:t>
            </a:r>
            <a:r>
              <a:rPr lang="en-US" altLang="zh-CN" sz="24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/</a:t>
            </a:r>
            <a:endParaRPr lang="zh-CN" altLang="en-US" sz="2400" dirty="0"/>
          </a:p>
        </p:txBody>
      </p:sp>
      <p:sp>
        <p:nvSpPr>
          <p:cNvPr id="2" name="文本框 1"/>
          <p:cNvSpPr txBox="1"/>
          <p:nvPr/>
        </p:nvSpPr>
        <p:spPr>
          <a:xfrm>
            <a:off x="1451739" y="259392"/>
            <a:ext cx="4485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6"/>
                </a:solidFill>
              </a:rPr>
              <a:t>how to remember the order?</a:t>
            </a:r>
            <a:endParaRPr lang="zh-CN" altLang="en-US" sz="2800" b="1" dirty="0">
              <a:solidFill>
                <a:schemeClr val="accent6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5989" y="5215683"/>
            <a:ext cx="7206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6"/>
                </a:solidFill>
              </a:rPr>
              <a:t>Homework:</a:t>
            </a:r>
          </a:p>
          <a:p>
            <a:r>
              <a:rPr lang="en-US" altLang="zh-CN" sz="2800" b="1" dirty="0">
                <a:solidFill>
                  <a:schemeClr val="accent6"/>
                </a:solidFill>
              </a:rPr>
              <a:t>Learn to sing the song  on page 3.</a:t>
            </a:r>
            <a:endParaRPr lang="zh-CN" altLang="en-US" sz="2800" b="1" dirty="0">
              <a:solidFill>
                <a:schemeClr val="accent6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539240" y="1245503"/>
            <a:ext cx="5796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听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录音并在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2a</a:t>
            </a:r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中圈出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你</a:t>
            </a:r>
            <a:r>
              <a:rPr lang="zh-CN" altLang="en-US" sz="24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听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到的字母。</a:t>
            </a:r>
          </a:p>
        </p:txBody>
      </p:sp>
      <p:pic>
        <p:nvPicPr>
          <p:cNvPr id="27" name="Section A, 2b">
            <a:hlinkClick r:id="" action="ppaction://media"/>
            <a:extLst>
              <a:ext uri="{FF2B5EF4-FFF2-40B4-BE49-F238E27FC236}">
                <a16:creationId xmlns:a16="http://schemas.microsoft.com/office/drawing/2014/main" id="{3A477AD9-A3E1-87FB-7F14-0D2A9BEDEC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4084" y="77604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2323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4" grpId="0" animBg="1"/>
      <p:bldP spid="4" grpId="1" animBg="1"/>
      <p:bldP spid="5" grpId="1" animBg="1"/>
      <p:bldP spid="5" grpId="2" animBg="1"/>
      <p:bldP spid="7" grpId="1" animBg="1"/>
      <p:bldP spid="7" grpId="2" bldLvl="0" animBg="1"/>
      <p:bldP spid="9" grpId="1" animBg="1"/>
      <p:bldP spid="9" grpId="2" bldLvl="0" animBg="1"/>
      <p:bldP spid="10" grpId="1" animBg="1"/>
      <p:bldP spid="10" grpId="2" bldLvl="0" animBg="1"/>
      <p:bldP spid="11" grpId="1" animBg="1"/>
      <p:bldP spid="11" grpId="2" bldLvl="0" animBg="1"/>
      <p:bldP spid="12" grpId="1" animBg="1"/>
      <p:bldP spid="12" grpId="2" bldLvl="0" animBg="1"/>
      <p:bldP spid="13" grpId="1" animBg="1"/>
      <p:bldP spid="13" grpId="2" bldLvl="0" animBg="1"/>
      <p:bldP spid="14" grpId="1" animBg="1"/>
      <p:bldP spid="14" grpId="2" bldLvl="0" animBg="1"/>
      <p:bldP spid="15" grpId="1" animBg="1"/>
      <p:bldP spid="15" grpId="2" bldLvl="0" animBg="1"/>
      <p:bldP spid="16" grpId="1" animBg="1"/>
      <p:bldP spid="16" grpId="2" bldLvl="0" animBg="1"/>
      <p:bldP spid="17" grpId="1" animBg="1"/>
      <p:bldP spid="17" grpId="2" bldLvl="0" animBg="1"/>
      <p:bldP spid="18" grpId="1" animBg="1"/>
      <p:bldP spid="18" grpId="2" bldLvl="0" animBg="1"/>
      <p:bldP spid="6" grpId="0"/>
      <p:bldP spid="19" grpId="0"/>
      <p:bldP spid="21" grpId="0"/>
      <p:bldP spid="23" grpId="0"/>
      <p:bldP spid="25" grpId="0"/>
      <p:bldP spid="26" grpId="0"/>
      <p:bldP spid="28" grpId="0"/>
      <p:bldP spid="30" grpId="0"/>
      <p:bldP spid="31" grpId="0"/>
      <p:bldP spid="32" grpId="0"/>
      <p:bldP spid="33" grpId="0"/>
      <p:bldP spid="2" grpId="0"/>
      <p:bldP spid="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/>
        </p:blipFill>
        <p:spPr>
          <a:xfrm>
            <a:off x="463550" y="1045210"/>
            <a:ext cx="6344920" cy="4595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7179945" y="1045210"/>
            <a:ext cx="44189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None/>
            </a:pPr>
            <a:r>
              <a:rPr lang="en-US" altLang="zh-CN" sz="2800" b="1">
                <a:solidFill>
                  <a:schemeClr val="accent1">
                    <a:lumMod val="75000"/>
                  </a:schemeClr>
                </a:solidFill>
              </a:rPr>
              <a:t>1. Who are they ?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7105650" y="2423795"/>
            <a:ext cx="41192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altLang="zh-CN" sz="2800" b="1">
                <a:solidFill>
                  <a:schemeClr val="accent2"/>
                </a:solidFill>
              </a:rPr>
              <a:t>2. Where are they?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79945" y="1505585"/>
            <a:ext cx="46120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None/>
            </a:pP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</a:rPr>
              <a:t>They are Peter, Fu Xing, other students and a teacher?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105650" y="2892425"/>
            <a:ext cx="41192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altLang="zh-CN" sz="2800" b="1">
                <a:solidFill>
                  <a:schemeClr val="accent2"/>
                </a:solidFill>
              </a:rPr>
              <a:t>They are in the classroom.</a:t>
            </a:r>
          </a:p>
        </p:txBody>
      </p:sp>
      <p:sp>
        <p:nvSpPr>
          <p:cNvPr id="9" name="椭圆 8"/>
          <p:cNvSpPr/>
          <p:nvPr/>
        </p:nvSpPr>
        <p:spPr>
          <a:xfrm rot="5400000">
            <a:off x="2980055" y="2564130"/>
            <a:ext cx="5085715" cy="1729740"/>
          </a:xfrm>
          <a:prstGeom prst="ellipse">
            <a:avLst/>
          </a:prstGeom>
          <a:noFill/>
          <a:ln w="57150"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374650" y="1069975"/>
            <a:ext cx="4452620" cy="2748915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375285" y="4492625"/>
            <a:ext cx="6612890" cy="123825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5" grpId="0"/>
      <p:bldP spid="5" grpId="1"/>
      <p:bldP spid="6" grpId="0"/>
      <p:bldP spid="6" grpId="1"/>
      <p:bldP spid="9" grpId="0" animBg="1"/>
      <p:bldP spid="9" grpId="1" animBg="1"/>
      <p:bldP spid="10" grpId="0" animBg="1"/>
      <p:bldP spid="10" grpId="1" animBg="1"/>
      <p:bldP spid="12" grpId="0" bldLvl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图片 102"/>
          <p:cNvPicPr/>
          <p:nvPr/>
        </p:nvPicPr>
        <p:blipFill>
          <a:blip r:embed="rId4"/>
          <a:stretch>
            <a:fillRect/>
          </a:stretch>
        </p:blipFill>
        <p:spPr>
          <a:xfrm>
            <a:off x="350520" y="484505"/>
            <a:ext cx="7800340" cy="60407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椭圆 7"/>
          <p:cNvSpPr/>
          <p:nvPr/>
        </p:nvSpPr>
        <p:spPr>
          <a:xfrm>
            <a:off x="1772285" y="484505"/>
            <a:ext cx="1887855" cy="574675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707765" y="565150"/>
            <a:ext cx="1563482" cy="413385"/>
          </a:xfrm>
          <a:prstGeom prst="ellips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217535" y="774065"/>
            <a:ext cx="38792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altLang="zh-CN" sz="2800" b="1" dirty="0">
                <a:solidFill>
                  <a:schemeClr val="accent6"/>
                </a:solidFill>
              </a:rPr>
              <a:t>3. Before listening, let’s</a:t>
            </a:r>
          </a:p>
          <a:p>
            <a:r>
              <a:rPr lang="en-US" altLang="zh-CN" sz="2800" b="1" dirty="0">
                <a:solidFill>
                  <a:schemeClr val="accent6"/>
                </a:solidFill>
              </a:rPr>
              <a:t>guess.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457450" y="1552575"/>
            <a:ext cx="5175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chemeClr val="accent6"/>
                </a:solidFill>
                <a:uFillTx/>
              </a:rPr>
              <a:t>D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457450" y="2947670"/>
            <a:ext cx="5175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chemeClr val="accent4"/>
                </a:solidFill>
                <a:uFillTx/>
              </a:rPr>
              <a:t>A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94760" y="2528570"/>
            <a:ext cx="575945" cy="264795"/>
          </a:xfrm>
          <a:prstGeom prst="rect">
            <a:avLst/>
          </a:prstGeom>
          <a:solidFill>
            <a:schemeClr val="accent4">
              <a:alpha val="31000"/>
            </a:schemeClr>
          </a:solidFill>
        </p:spPr>
        <p:txBody>
          <a:bodyPr wrap="square" rtlCol="0">
            <a:noAutofit/>
          </a:bodyPr>
          <a:lstStyle/>
          <a:p>
            <a:endParaRPr lang="zh-CN" altLang="en-US" sz="1200">
              <a:solidFill>
                <a:schemeClr val="accent4"/>
              </a:solidFill>
              <a:uFillTx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246505" y="5788660"/>
            <a:ext cx="2037080" cy="264795"/>
          </a:xfrm>
          <a:prstGeom prst="rect">
            <a:avLst/>
          </a:prstGeom>
          <a:solidFill>
            <a:srgbClr val="00B0F0">
              <a:alpha val="22000"/>
            </a:srgbClr>
          </a:solidFill>
        </p:spPr>
        <p:txBody>
          <a:bodyPr wrap="square" rtlCol="0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 sz="1200"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036820" y="4349115"/>
            <a:ext cx="1758950" cy="264795"/>
          </a:xfrm>
          <a:prstGeom prst="rect">
            <a:avLst/>
          </a:prstGeom>
          <a:solidFill>
            <a:srgbClr val="00B0F0">
              <a:alpha val="22000"/>
            </a:srgbClr>
          </a:solidFill>
        </p:spPr>
        <p:txBody>
          <a:bodyPr wrap="square" rtlCol="0">
            <a:noAutofit/>
          </a:bodyPr>
          <a:lstStyle/>
          <a:p>
            <a:endParaRPr lang="zh-CN" altLang="en-US" sz="1200"/>
          </a:p>
        </p:txBody>
      </p:sp>
      <p:sp>
        <p:nvSpPr>
          <p:cNvPr id="21" name="文本框 20"/>
          <p:cNvSpPr txBox="1"/>
          <p:nvPr/>
        </p:nvSpPr>
        <p:spPr>
          <a:xfrm>
            <a:off x="2392045" y="5257165"/>
            <a:ext cx="5175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00B0F0"/>
                </a:solidFill>
                <a:uFillTx/>
              </a:rPr>
              <a:t>B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805680" y="4647565"/>
            <a:ext cx="2816225" cy="264795"/>
          </a:xfrm>
          <a:prstGeom prst="rect">
            <a:avLst/>
          </a:prstGeom>
          <a:solidFill>
            <a:schemeClr val="accent3">
              <a:lumMod val="60000"/>
              <a:lumOff val="40000"/>
              <a:alpha val="35000"/>
            </a:schemeClr>
          </a:solidFill>
        </p:spPr>
        <p:txBody>
          <a:bodyPr wrap="square" rtlCol="0">
            <a:noAutofit/>
          </a:bodyPr>
          <a:lstStyle/>
          <a:p>
            <a:endParaRPr lang="zh-CN" altLang="en-US" sz="1200"/>
          </a:p>
        </p:txBody>
      </p:sp>
      <p:sp>
        <p:nvSpPr>
          <p:cNvPr id="24" name="文本框 23"/>
          <p:cNvSpPr txBox="1"/>
          <p:nvPr/>
        </p:nvSpPr>
        <p:spPr>
          <a:xfrm>
            <a:off x="1181735" y="1447165"/>
            <a:ext cx="2613025" cy="264795"/>
          </a:xfrm>
          <a:prstGeom prst="rect">
            <a:avLst/>
          </a:prstGeom>
          <a:solidFill>
            <a:schemeClr val="accent6">
              <a:alpha val="33000"/>
            </a:schemeClr>
          </a:solidFill>
        </p:spPr>
        <p:txBody>
          <a:bodyPr wrap="square" rtlCol="0">
            <a:noAutofit/>
          </a:bodyPr>
          <a:lstStyle/>
          <a:p>
            <a:endParaRPr lang="zh-CN" altLang="en-US" sz="1200"/>
          </a:p>
        </p:txBody>
      </p:sp>
      <p:sp>
        <p:nvSpPr>
          <p:cNvPr id="25" name="文本框 24"/>
          <p:cNvSpPr txBox="1"/>
          <p:nvPr/>
        </p:nvSpPr>
        <p:spPr>
          <a:xfrm>
            <a:off x="4789170" y="4992370"/>
            <a:ext cx="2305685" cy="264795"/>
          </a:xfrm>
          <a:prstGeom prst="rect">
            <a:avLst/>
          </a:prstGeom>
          <a:solidFill>
            <a:schemeClr val="accent6">
              <a:alpha val="33000"/>
            </a:schemeClr>
          </a:solidFill>
        </p:spPr>
        <p:txBody>
          <a:bodyPr wrap="square" rtlCol="0">
            <a:noAutofit/>
          </a:bodyPr>
          <a:lstStyle/>
          <a:p>
            <a:endParaRPr lang="zh-CN" altLang="en-US" sz="1200"/>
          </a:p>
        </p:txBody>
      </p:sp>
      <p:sp>
        <p:nvSpPr>
          <p:cNvPr id="26" name="文本框 25"/>
          <p:cNvSpPr txBox="1"/>
          <p:nvPr/>
        </p:nvSpPr>
        <p:spPr>
          <a:xfrm>
            <a:off x="4789170" y="4050665"/>
            <a:ext cx="1275715" cy="264795"/>
          </a:xfrm>
          <a:prstGeom prst="rect">
            <a:avLst/>
          </a:prstGeom>
          <a:solidFill>
            <a:schemeClr val="accent4">
              <a:alpha val="31000"/>
            </a:schemeClr>
          </a:solidFill>
        </p:spPr>
        <p:txBody>
          <a:bodyPr wrap="square" rtlCol="0">
            <a:noAutofit/>
          </a:bodyPr>
          <a:lstStyle/>
          <a:p>
            <a:endParaRPr lang="zh-CN" altLang="en-US" sz="1200">
              <a:solidFill>
                <a:schemeClr val="accent4"/>
              </a:solidFill>
              <a:uFillTx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350260" y="5788660"/>
            <a:ext cx="2364740" cy="264795"/>
          </a:xfrm>
          <a:prstGeom prst="rect">
            <a:avLst/>
          </a:prstGeom>
          <a:solidFill>
            <a:schemeClr val="accent3">
              <a:lumMod val="60000"/>
              <a:lumOff val="40000"/>
              <a:alpha val="35000"/>
            </a:schemeClr>
          </a:solidFill>
        </p:spPr>
        <p:txBody>
          <a:bodyPr wrap="square" rtlCol="0">
            <a:noAutofit/>
          </a:bodyPr>
          <a:lstStyle/>
          <a:p>
            <a:endParaRPr lang="zh-CN" altLang="en-US" sz="1200"/>
          </a:p>
        </p:txBody>
      </p:sp>
      <p:sp>
        <p:nvSpPr>
          <p:cNvPr id="28" name="文本框 27"/>
          <p:cNvSpPr txBox="1"/>
          <p:nvPr/>
        </p:nvSpPr>
        <p:spPr>
          <a:xfrm>
            <a:off x="2392045" y="5941695"/>
            <a:ext cx="5175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chemeClr val="tx2">
                    <a:lumMod val="60000"/>
                    <a:lumOff val="40000"/>
                  </a:schemeClr>
                </a:solidFill>
                <a:uFillTx/>
              </a:rPr>
              <a:t>C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312785" y="1994535"/>
            <a:ext cx="41192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</a:rPr>
              <a:t> 4</a:t>
            </a:r>
            <a:r>
              <a:rPr lang="en-US" altLang="zh-CN" sz="2800" b="1" dirty="0">
                <a:solidFill>
                  <a:schemeClr val="accent6"/>
                </a:solidFill>
              </a:rPr>
              <a:t>.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</a:rPr>
              <a:t> Let’s listen and check </a:t>
            </a:r>
          </a:p>
          <a:p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</a:rPr>
              <a:t>the answers.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312785" y="3010535"/>
            <a:ext cx="36474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800" b="1" dirty="0">
                <a:solidFill>
                  <a:srgbClr val="A81895"/>
                </a:solidFill>
              </a:rPr>
              <a:t>5. </a:t>
            </a:r>
            <a:r>
              <a:rPr lang="en-US" altLang="zh-CN" sz="2800" b="1" dirty="0">
                <a:solidFill>
                  <a:srgbClr val="A81895"/>
                </a:solidFill>
                <a:uFillTx/>
              </a:rPr>
              <a:t>Let’s read the 3 conversations after the </a:t>
            </a:r>
            <a:r>
              <a:rPr lang="en-US" altLang="zh-CN" sz="2800" b="1" dirty="0">
                <a:solidFill>
                  <a:srgbClr val="A81895"/>
                </a:solidFill>
              </a:rPr>
              <a:t>recording and think about the different situations. </a:t>
            </a:r>
            <a:endParaRPr lang="en-US" altLang="zh-CN" sz="2800" b="1" dirty="0">
              <a:solidFill>
                <a:srgbClr val="A81895"/>
              </a:solidFill>
              <a:uFillTx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283585" y="4569460"/>
            <a:ext cx="1086485" cy="264795"/>
          </a:xfrm>
          <a:prstGeom prst="rect">
            <a:avLst/>
          </a:prstGeom>
          <a:solidFill>
            <a:srgbClr val="00B0F0">
              <a:alpha val="22000"/>
            </a:srgbClr>
          </a:solidFill>
        </p:spPr>
        <p:txBody>
          <a:bodyPr wrap="square" rtlCol="0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 sz="1200"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888490" y="4891405"/>
            <a:ext cx="1086485" cy="264795"/>
          </a:xfrm>
          <a:prstGeom prst="rect">
            <a:avLst/>
          </a:prstGeom>
          <a:solidFill>
            <a:srgbClr val="00B0F0">
              <a:alpha val="22000"/>
            </a:srgbClr>
          </a:solidFill>
        </p:spPr>
        <p:txBody>
          <a:bodyPr wrap="square" rtlCol="0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 sz="1200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72285" y="3477783"/>
            <a:ext cx="1313815" cy="264795"/>
          </a:xfrm>
          <a:prstGeom prst="rect">
            <a:avLst/>
          </a:prstGeom>
          <a:solidFill>
            <a:srgbClr val="A81895">
              <a:alpha val="33000"/>
            </a:srgbClr>
          </a:solidFill>
        </p:spPr>
        <p:txBody>
          <a:bodyPr wrap="square" rtlCol="0">
            <a:noAutofit/>
          </a:bodyPr>
          <a:lstStyle/>
          <a:p>
            <a:endParaRPr lang="zh-CN" altLang="en-US" sz="1200"/>
          </a:p>
        </p:txBody>
      </p:sp>
      <p:sp>
        <p:nvSpPr>
          <p:cNvPr id="10" name="文本框 9"/>
          <p:cNvSpPr txBox="1"/>
          <p:nvPr/>
        </p:nvSpPr>
        <p:spPr>
          <a:xfrm>
            <a:off x="2470785" y="4111942"/>
            <a:ext cx="1758950" cy="264795"/>
          </a:xfrm>
          <a:prstGeom prst="rect">
            <a:avLst/>
          </a:prstGeom>
          <a:solidFill>
            <a:srgbClr val="A81895">
              <a:alpha val="33000"/>
            </a:srgbClr>
          </a:solidFill>
        </p:spPr>
        <p:txBody>
          <a:bodyPr wrap="square" rtlCol="0">
            <a:noAutofit/>
          </a:bodyPr>
          <a:lstStyle/>
          <a:p>
            <a:endParaRPr lang="zh-CN" altLang="en-US" sz="1200"/>
          </a:p>
        </p:txBody>
      </p:sp>
      <p:sp>
        <p:nvSpPr>
          <p:cNvPr id="16" name="文本框 15"/>
          <p:cNvSpPr txBox="1"/>
          <p:nvPr/>
        </p:nvSpPr>
        <p:spPr>
          <a:xfrm>
            <a:off x="3190092" y="3430389"/>
            <a:ext cx="6347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i="0" dirty="0">
                <a:solidFill>
                  <a:srgbClr val="FF0000"/>
                </a:solidFill>
                <a:effectLst/>
                <a:highlight>
                  <a:srgbClr val="F5F6F9"/>
                </a:highlight>
                <a:latin typeface="Arial" panose="020B0604020202020204" pitchFamily="34" charset="0"/>
              </a:rPr>
              <a:t>/</a:t>
            </a:r>
            <a:r>
              <a:rPr lang="en-US" altLang="zh-CN" b="1" i="0" dirty="0" err="1">
                <a:solidFill>
                  <a:srgbClr val="FF0000"/>
                </a:solidFill>
                <a:effectLst/>
                <a:highlight>
                  <a:srgbClr val="F5F6F9"/>
                </a:highlight>
                <a:latin typeface="Arial" panose="020B0604020202020204" pitchFamily="34" charset="0"/>
              </a:rPr>
              <a:t>aʊ</a:t>
            </a:r>
            <a:r>
              <a:rPr lang="en-US" altLang="zh-CN" b="1" i="0" dirty="0">
                <a:solidFill>
                  <a:srgbClr val="FF0000"/>
                </a:solidFill>
                <a:effectLst/>
                <a:highlight>
                  <a:srgbClr val="F5F6F9"/>
                </a:highlight>
                <a:latin typeface="Arial" panose="020B0604020202020204" pitchFamily="34" charset="0"/>
              </a:rPr>
              <a:t>/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21205" y="948129"/>
            <a:ext cx="4455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听三段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对话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，用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方框中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正确的句子</a:t>
            </a:r>
            <a:r>
              <a:rPr lang="zh-CN" altLang="en-US" b="1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填空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1" name="椭圆 10"/>
          <p:cNvSpPr/>
          <p:nvPr/>
        </p:nvSpPr>
        <p:spPr>
          <a:xfrm>
            <a:off x="828675" y="904875"/>
            <a:ext cx="1059815" cy="374015"/>
          </a:xfrm>
          <a:prstGeom prst="ellips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Section A, 2c">
            <a:hlinkClick r:id="" action="ppaction://media"/>
            <a:extLst>
              <a:ext uri="{FF2B5EF4-FFF2-40B4-BE49-F238E27FC236}">
                <a16:creationId xmlns:a16="http://schemas.microsoft.com/office/drawing/2014/main" id="{97E2E724-9301-787F-CDB0-62F316281B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7347" y="108966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6048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4" grpId="0" animBg="1"/>
      <p:bldP spid="4" grpId="1" animBg="1"/>
      <p:bldP spid="2" grpId="0"/>
      <p:bldP spid="2" grpId="1"/>
      <p:bldP spid="3" grpId="0"/>
      <p:bldP spid="3" grpId="1"/>
      <p:bldP spid="6" grpId="0"/>
      <p:bldP spid="6" grpId="1"/>
      <p:bldP spid="9" grpId="0" bldLvl="0" animBg="1"/>
      <p:bldP spid="9" grpId="1" animBg="1"/>
      <p:bldP spid="19" grpId="0" bldLvl="0" animBg="1"/>
      <p:bldP spid="19" grpId="1" animBg="1"/>
      <p:bldP spid="20" grpId="0" bldLvl="0" animBg="1"/>
      <p:bldP spid="20" grpId="1" animBg="1"/>
      <p:bldP spid="21" grpId="0"/>
      <p:bldP spid="21" grpId="1"/>
      <p:bldP spid="23" grpId="0" bldLvl="0" animBg="1"/>
      <p:bldP spid="23" grpId="1" animBg="1"/>
      <p:bldP spid="24" grpId="0" bldLvl="0" animBg="1"/>
      <p:bldP spid="24" grpId="1" animBg="1"/>
      <p:bldP spid="25" grpId="0" bldLvl="0" animBg="1"/>
      <p:bldP spid="25" grpId="1" animBg="1"/>
      <p:bldP spid="26" grpId="0" bldLvl="0" animBg="1"/>
      <p:bldP spid="26" grpId="1" animBg="1"/>
      <p:bldP spid="27" grpId="0" bldLvl="0" animBg="1"/>
      <p:bldP spid="27" grpId="1" animBg="1"/>
      <p:bldP spid="28" grpId="0"/>
      <p:bldP spid="28" grpId="1"/>
      <p:bldP spid="29" grpId="0"/>
      <p:bldP spid="29" grpId="1"/>
      <p:bldP spid="30" grpId="0"/>
      <p:bldP spid="30" grpId="1"/>
      <p:bldP spid="31" grpId="0" animBg="1"/>
      <p:bldP spid="31" grpId="1" animBg="1"/>
      <p:bldP spid="32" grpId="0" animBg="1"/>
      <p:bldP spid="32" grpId="1" animBg="1"/>
      <p:bldP spid="7" grpId="1" animBg="1"/>
      <p:bldP spid="7" grpId="2" animBg="1"/>
      <p:bldP spid="10" grpId="0" animBg="1"/>
      <p:bldP spid="10" grpId="1" animBg="1"/>
      <p:bldP spid="16" grpId="0"/>
      <p:bldP spid="15" grpId="0"/>
      <p:bldP spid="11" grpId="0" animBg="1"/>
      <p:bldP spid="1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DcyNzFjMjc3NWU1MDNhYWVlYTVmNzMyMDE5YTFkYmE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559</Words>
  <Application>Microsoft Office PowerPoint</Application>
  <PresentationFormat>宽屏</PresentationFormat>
  <Paragraphs>102</Paragraphs>
  <Slides>13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-apple-system</vt:lpstr>
      <vt:lpstr>楷体</vt:lpstr>
      <vt:lpstr>微软雅黑</vt:lpstr>
      <vt:lpstr>Arial</vt:lpstr>
      <vt:lpstr>Calibri</vt:lpstr>
      <vt:lpstr>Times New Roman</vt:lpstr>
      <vt:lpstr>Office 主题</vt:lpstr>
      <vt:lpstr>PowerPoint 演示文稿</vt:lpstr>
      <vt:lpstr>STARTER  UNIT 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  UNIT 1</dc:title>
  <dc:creator>Michelle</dc:creator>
  <cp:lastModifiedBy>成都1 诚商</cp:lastModifiedBy>
  <cp:revision>26</cp:revision>
  <dcterms:created xsi:type="dcterms:W3CDTF">2024-06-10T00:14:00Z</dcterms:created>
  <dcterms:modified xsi:type="dcterms:W3CDTF">2024-07-16T07:44:02Z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E3190F82CF8F4A5C973189C937468FF1</vt:lpwstr>
  </property>
  <property fmtid="{D5CDD505-2E9C-101B-9397-08002B2CF9AE}" pid="3" name="KSOProductBuildVer">
    <vt:lpwstr>2052-12.1.0.16929</vt:lpwstr>
  </property>
</Properties>
</file>