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6" r:id="rId2"/>
    <p:sldId id="256" r:id="rId3"/>
    <p:sldId id="258" r:id="rId4"/>
    <p:sldId id="264" r:id="rId5"/>
    <p:sldId id="273" r:id="rId6"/>
    <p:sldId id="261" r:id="rId7"/>
    <p:sldId id="259" r:id="rId8"/>
    <p:sldId id="272" r:id="rId9"/>
    <p:sldId id="270" r:id="rId10"/>
    <p:sldId id="274" r:id="rId11"/>
    <p:sldId id="271" r:id="rId12"/>
    <p:sldId id="27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CFCFC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.jpe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80833" y="4152583"/>
            <a:ext cx="2643188" cy="2705100"/>
          </a:xfrm>
          <a:prstGeom prst="rect">
            <a:avLst/>
          </a:prstGeom>
          <a:solidFill>
            <a:srgbClr val="609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99"/>
          <p:cNvSpPr txBox="1"/>
          <p:nvPr>
            <p:custDataLst>
              <p:tags r:id="rId2"/>
            </p:custDataLst>
          </p:nvPr>
        </p:nvSpPr>
        <p:spPr>
          <a:xfrm>
            <a:off x="659448" y="2321560"/>
            <a:ext cx="9417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Starter Unit 1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763" y="3309938"/>
            <a:ext cx="2643188" cy="27051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35250" y="3309938"/>
            <a:ext cx="9555163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795" y="656590"/>
            <a:ext cx="8891270" cy="1322070"/>
          </a:xfrm>
          <a:prstGeom prst="rect">
            <a:avLst/>
          </a:prstGeom>
          <a:solidFill>
            <a:srgbClr val="609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《</a:t>
            </a:r>
            <a:r>
              <a:rPr kumimoji="0" lang="zh-CN" altLang="en-US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蓉城主阵地</a:t>
            </a:r>
            <a:r>
              <a:rPr kumimoji="0" lang="en-US" altLang="zh-CN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》2024-2025</a:t>
            </a:r>
            <a:r>
              <a:rPr kumimoji="0" lang="zh-CN" altLang="en-US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学年英语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kern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七年级上册</a:t>
            </a:r>
            <a:endParaRPr kumimoji="0" lang="zh-CN" altLang="en-US" sz="4000" b="0" i="0" u="none" strike="noStrike" kern="0" cap="none" spc="0" normalizeH="0" baseline="0" noProof="1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" name="文本框 15"/>
          <p:cNvSpPr txBox="1"/>
          <p:nvPr>
            <p:custDataLst>
              <p:tags r:id="rId6"/>
            </p:custDataLst>
          </p:nvPr>
        </p:nvSpPr>
        <p:spPr>
          <a:xfrm>
            <a:off x="11461750" y="1703388"/>
            <a:ext cx="406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2644" y="671072"/>
            <a:ext cx="1767202" cy="1362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503FF43-BCE1-E2C8-2AE5-C3A7D2B8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1" y="560677"/>
            <a:ext cx="4460754" cy="29804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204B84-CE29-0982-4F74-A893B8092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0" y="3658899"/>
            <a:ext cx="4487950" cy="29804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6991F44-8FD3-3A6A-84E2-8DDEE67F7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7" y="560677"/>
            <a:ext cx="3977409" cy="29389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34C5F6-0627-B43D-37F5-1B2BA59A2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19" y="150602"/>
            <a:ext cx="1331768" cy="12331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0E13E1-245A-F2A5-6630-A2A91FA6B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0" y="3563217"/>
            <a:ext cx="1258824" cy="125882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331188F-C4F4-6880-227C-7BD1F7E49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155" y="0"/>
            <a:ext cx="1524000" cy="142875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C94F3BC-3B67-77D2-C8FD-BD1FE2DDFE5A}"/>
              </a:ext>
            </a:extLst>
          </p:cNvPr>
          <p:cNvSpPr txBox="1"/>
          <p:nvPr/>
        </p:nvSpPr>
        <p:spPr>
          <a:xfrm>
            <a:off x="5204136" y="4085107"/>
            <a:ext cx="580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How do they greet </a:t>
            </a:r>
            <a:r>
              <a:rPr lang="en-US" altLang="zh-CN" sz="3200" b="1">
                <a:solidFill>
                  <a:srgbClr val="FF0000"/>
                </a:solidFill>
              </a:rPr>
              <a:t>each other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9540D5-C9E7-4917-2423-8BC94D337963}"/>
              </a:ext>
            </a:extLst>
          </p:cNvPr>
          <p:cNvSpPr txBox="1"/>
          <p:nvPr/>
        </p:nvSpPr>
        <p:spPr>
          <a:xfrm>
            <a:off x="5204136" y="4890346"/>
            <a:ext cx="704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Have a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conversation with your partner. 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>
            <a:spLocks/>
          </p:cNvSpPr>
          <p:nvPr/>
        </p:nvSpPr>
        <p:spPr>
          <a:xfrm>
            <a:off x="224588" y="215900"/>
            <a:ext cx="2664662" cy="6477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446838" y="1095742"/>
            <a:ext cx="1915362" cy="476250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do:</a:t>
            </a:r>
            <a:endParaRPr lang="zh-CN" alt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446838" y="3492500"/>
            <a:ext cx="1915362" cy="552450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do:</a:t>
            </a:r>
            <a:endParaRPr lang="zh-CN" alt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838" y="1854874"/>
            <a:ext cx="11955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/>
              <a:t>1.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尝试运用不同打招呼的语言，主动招呼你认识的人，并把你们的对话写下来。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3900" y="4202919"/>
            <a:ext cx="2920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6838" y="4250525"/>
            <a:ext cx="6553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对照单词表，根据音标读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P1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的八个单词。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6838" y="2408872"/>
            <a:ext cx="10641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记忆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1a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中人物形象及其名字。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6837" y="4914886"/>
            <a:ext cx="110770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给自己找一个英语名字，并查找这个名字的意义。（字典、网络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48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86863B3-02F6-BD45-934F-30FA0589F8FB}"/>
              </a:ext>
            </a:extLst>
          </p:cNvPr>
          <p:cNvSpPr txBox="1"/>
          <p:nvPr/>
        </p:nvSpPr>
        <p:spPr>
          <a:xfrm>
            <a:off x="0" y="0"/>
            <a:ext cx="1207175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©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课件著作权属成都领航教材教法研究工作室.学程先锋所有，受《中华人民共和国著作权法》保护。除法律另有强制性规定外，未经成都领航教材教法研究工作室.学程先锋的特别书面许可,任何单位或个人不得以任何方式非法地使用本课件内容，不得私自转发给超越授权使用范围的第三方，不得将本课件用于任何商业用途。若需商用或取得课件的全部内容，请联系：028-87323348。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0DB610F-D002-9ED9-667B-AA28E93C6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69794"/>
              </p:ext>
            </p:extLst>
          </p:nvPr>
        </p:nvGraphicFramePr>
        <p:xfrm>
          <a:off x="1068397" y="1988192"/>
          <a:ext cx="9922818" cy="360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606">
                  <a:extLst>
                    <a:ext uri="{9D8B030D-6E8A-4147-A177-3AD203B41FA5}">
                      <a16:colId xmlns:a16="http://schemas.microsoft.com/office/drawing/2014/main" val="2039358127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1841967380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3897706298"/>
                    </a:ext>
                  </a:extLst>
                </a:gridCol>
              </a:tblGrid>
              <a:tr h="10739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入群获取全套教学课件：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扫码查看2024版电子样书：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扫码领取2024版纸质样书：</a:t>
                      </a:r>
                      <a:endParaRPr lang="en-US" altLang="zh-C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85104"/>
                  </a:ext>
                </a:extLst>
              </a:tr>
              <a:tr h="1814912"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652260"/>
                  </a:ext>
                </a:extLst>
              </a:tr>
              <a:tr h="7184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联系电话：028-87323348</a:t>
                      </a:r>
                      <a:endParaRPr lang="en-US" altLang="zh-CN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1527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35478094-B612-6AF3-E53A-0D9F756EE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06" y="3143329"/>
            <a:ext cx="1620000" cy="16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C0F034B-7ED8-6238-9015-2E033A6CA7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9591" r="9351" b="9591"/>
          <a:stretch/>
        </p:blipFill>
        <p:spPr>
          <a:xfrm>
            <a:off x="8554256" y="3143329"/>
            <a:ext cx="1610357" cy="162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F57BBFE-7861-B122-008E-3EA03E4F04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904" y="0"/>
            <a:ext cx="1762096" cy="13590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3A91A5C-97FE-7ECD-C098-249EFCA7E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7" y="582737"/>
            <a:ext cx="10229975" cy="15729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17443B0-CCFE-407F-9A3C-92E883B1F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6" y="3143329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1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21860" y="0"/>
            <a:ext cx="7470775" cy="252158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ts val="90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STARTER </a:t>
            </a:r>
            <a:b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</a:b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UNIT </a:t>
            </a:r>
            <a:r>
              <a:rPr lang="en-US" altLang="zh-CN" sz="5400" b="1" dirty="0">
                <a:solidFill>
                  <a:srgbClr val="FFC000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1</a:t>
            </a:r>
            <a:endParaRPr lang="zh-CN" altLang="en-US" sz="5400" b="1" dirty="0">
              <a:solidFill>
                <a:srgbClr val="FFC000"/>
              </a:solidFill>
              <a:latin typeface="Arial" panose="020B0604020202020204" pitchFamily="34" charset="0"/>
              <a:ea typeface="BIZ UDP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21250" y="2521585"/>
            <a:ext cx="7270750" cy="1595120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US" altLang="zh-CN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A</a:t>
            </a:r>
            <a:endParaRPr lang="zh-CN" altLang="en-US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5034280" cy="686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33322" y="4361909"/>
            <a:ext cx="1847850" cy="147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1a-1b</a:t>
            </a:r>
          </a:p>
          <a:p>
            <a:pPr algn="l"/>
            <a:r>
              <a:rPr lang="en-US" altLang="zh-CN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导入课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5A0B44E-3658-5628-8150-542481CA2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38" y="296064"/>
            <a:ext cx="6966427" cy="5000408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10170831" y="3473667"/>
            <a:ext cx="1635760" cy="595630"/>
          </a:xfrm>
          <a:prstGeom prst="ellipse">
            <a:avLst/>
          </a:prstGeom>
          <a:solidFill>
            <a:srgbClr val="9DC3E6"/>
          </a:solidFill>
          <a:ln w="57150" cmpd="sng">
            <a:solidFill>
              <a:schemeClr val="accent5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84045" y="3426344"/>
            <a:ext cx="1635760" cy="5956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 cmpd="sng">
            <a:solidFill>
              <a:schemeClr val="accent5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441226" y="522187"/>
            <a:ext cx="2621915" cy="1416050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28861" y="490437"/>
            <a:ext cx="2412365" cy="141541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106456" y="741262"/>
            <a:ext cx="1187450" cy="86550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28861" y="1938237"/>
            <a:ext cx="1778635" cy="601980"/>
          </a:xfrm>
          <a:prstGeom prst="ellipse">
            <a:avLst/>
          </a:prstGeom>
          <a:ln w="57150" cmpd="sng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N)(0@ONK9DI@Y(0%C5]Q0_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56" y="1764882"/>
            <a:ext cx="1882775" cy="8705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06979" y="3426344"/>
            <a:ext cx="1109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P1-P3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433721" y="3489542"/>
            <a:ext cx="110998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P4-P6</a:t>
            </a:r>
          </a:p>
        </p:txBody>
      </p:sp>
      <p:sp>
        <p:nvSpPr>
          <p:cNvPr id="15" name="下箭头 14"/>
          <p:cNvSpPr/>
          <p:nvPr/>
        </p:nvSpPr>
        <p:spPr>
          <a:xfrm rot="3960000">
            <a:off x="4117376" y="1308952"/>
            <a:ext cx="168910" cy="1099185"/>
          </a:xfrm>
          <a:prstGeom prst="downArrow">
            <a:avLst>
              <a:gd name="adj1" fmla="val 50000"/>
              <a:gd name="adj2" fmla="val 1899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17400000" flipH="1">
            <a:off x="7371116" y="1197827"/>
            <a:ext cx="154305" cy="1325880"/>
          </a:xfrm>
          <a:prstGeom prst="downArrow">
            <a:avLst>
              <a:gd name="adj1" fmla="val 50000"/>
              <a:gd name="adj2" fmla="val 16492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113323" y="1875054"/>
            <a:ext cx="2021840" cy="650240"/>
          </a:xfrm>
          <a:prstGeom prst="ellipse">
            <a:avLst/>
          </a:prstGeom>
          <a:ln w="57150" cmpd="sng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 rot="3540000">
            <a:off x="2269526" y="2115402"/>
            <a:ext cx="116205" cy="1746885"/>
          </a:xfrm>
          <a:prstGeom prst="downArrow">
            <a:avLst>
              <a:gd name="adj1" fmla="val 50000"/>
              <a:gd name="adj2" fmla="val 18991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 rot="17940000">
            <a:off x="10205756" y="2039202"/>
            <a:ext cx="118110" cy="1932940"/>
          </a:xfrm>
          <a:prstGeom prst="downArrow">
            <a:avLst>
              <a:gd name="adj1" fmla="val 50000"/>
              <a:gd name="adj2" fmla="val 18991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56416" y="893170"/>
            <a:ext cx="4237355" cy="570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How about starter unit 2 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animBg="1"/>
      <p:bldP spid="19" grpId="0" bldLvl="0" animBg="1"/>
      <p:bldP spid="19" grpId="1" animBg="1"/>
      <p:bldP spid="4" grpId="0" animBg="1"/>
      <p:bldP spid="4" grpId="1" animBg="1"/>
      <p:bldP spid="6" grpId="0" bldLvl="0" animBg="1"/>
      <p:bldP spid="6" grpId="1" animBg="1"/>
      <p:bldP spid="8" grpId="0" bldLvl="0" animBg="1"/>
      <p:bldP spid="8" grpId="1" animBg="1"/>
      <p:bldP spid="9" grpId="0" bldLvl="0" animBg="1"/>
      <p:bldP spid="9" grpId="1" animBg="1"/>
      <p:bldP spid="13" grpId="0"/>
      <p:bldP spid="13" grpId="1"/>
      <p:bldP spid="14" grpId="0" bldLvl="0" animBg="1"/>
      <p:bldP spid="14" grpId="1"/>
      <p:bldP spid="15" grpId="0" animBg="1"/>
      <p:bldP spid="15" grpId="1" animBg="1"/>
      <p:bldP spid="16" grpId="0" animBg="1"/>
      <p:bldP spid="16" grpId="1" animBg="1"/>
      <p:bldP spid="18" grpId="0" bldLvl="0" animBg="1"/>
      <p:bldP spid="18" grpId="1" animBg="1"/>
      <p:bldP spid="21" grpId="0" animBg="1"/>
      <p:bldP spid="21" grpId="1" animBg="1"/>
      <p:bldP spid="23" grpId="0" bldLvl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r="3822"/>
          <a:stretch/>
        </p:blipFill>
        <p:spPr>
          <a:xfrm>
            <a:off x="419100" y="631447"/>
            <a:ext cx="6654691" cy="57282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文本框 42"/>
          <p:cNvSpPr txBox="1"/>
          <p:nvPr/>
        </p:nvSpPr>
        <p:spPr>
          <a:xfrm>
            <a:off x="6996430" y="1837156"/>
            <a:ext cx="4119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CN" sz="2400" b="1" dirty="0">
                <a:solidFill>
                  <a:schemeClr val="accent2"/>
                </a:solidFill>
              </a:rPr>
              <a:t>2. Where are the students?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353935" y="2280575"/>
            <a:ext cx="4418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CN" sz="2400" b="1" dirty="0">
                <a:solidFill>
                  <a:schemeClr val="accent2"/>
                </a:solidFill>
              </a:rPr>
              <a:t>They are at the school gate.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07772" y="455009"/>
            <a:ext cx="5010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 1. What can you see in the picture?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10425" y="924242"/>
            <a:ext cx="5403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   I can see 7  students, some flowers </a:t>
            </a:r>
          </a:p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and a middle school.</a:t>
            </a:r>
          </a:p>
        </p:txBody>
      </p:sp>
      <p:sp>
        <p:nvSpPr>
          <p:cNvPr id="8" name="椭圆 7"/>
          <p:cNvSpPr/>
          <p:nvPr/>
        </p:nvSpPr>
        <p:spPr>
          <a:xfrm>
            <a:off x="412750" y="2037080"/>
            <a:ext cx="1882775" cy="82931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228715" y="3636010"/>
            <a:ext cx="981710" cy="110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50" y="3156585"/>
            <a:ext cx="2095500" cy="116713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178685" y="978535"/>
            <a:ext cx="4817745" cy="3260725"/>
          </a:xfrm>
          <a:prstGeom prst="round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13234" y="2902038"/>
            <a:ext cx="4418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3. When is it?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03A9E29-0BDC-B605-5AB0-51CE31014181}"/>
              </a:ext>
            </a:extLst>
          </p:cNvPr>
          <p:cNvSpPr txBox="1"/>
          <p:nvPr/>
        </p:nvSpPr>
        <p:spPr>
          <a:xfrm>
            <a:off x="7013234" y="3293047"/>
            <a:ext cx="4418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It is in the morning.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13234" y="4676602"/>
            <a:ext cx="894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</a:rPr>
              <a:t>  5. What do they say to each other?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67277" y="5648632"/>
            <a:ext cx="894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     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C8FBE9-62AE-6F08-F12C-309223B25AD6}"/>
              </a:ext>
            </a:extLst>
          </p:cNvPr>
          <p:cNvSpPr txBox="1"/>
          <p:nvPr/>
        </p:nvSpPr>
        <p:spPr>
          <a:xfrm>
            <a:off x="7522234" y="5081486"/>
            <a:ext cx="4301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</a:rPr>
              <a:t>Hi, Hello and good morning.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536AFB-8899-5012-4281-1E7298757F01}"/>
              </a:ext>
            </a:extLst>
          </p:cNvPr>
          <p:cNvSpPr txBox="1"/>
          <p:nvPr/>
        </p:nvSpPr>
        <p:spPr>
          <a:xfrm>
            <a:off x="7013234" y="5538800"/>
            <a:ext cx="894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  6. Why do they say so?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2783A16-67C3-BB26-0CD1-7573782DF506}"/>
              </a:ext>
            </a:extLst>
          </p:cNvPr>
          <p:cNvSpPr txBox="1"/>
          <p:nvPr/>
        </p:nvSpPr>
        <p:spPr>
          <a:xfrm>
            <a:off x="7098461" y="5879464"/>
            <a:ext cx="894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      Greet each other.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DA81C9B-9411-43F6-3DC6-CB461DBEDBC7}"/>
              </a:ext>
            </a:extLst>
          </p:cNvPr>
          <p:cNvSpPr txBox="1"/>
          <p:nvPr/>
        </p:nvSpPr>
        <p:spPr>
          <a:xfrm>
            <a:off x="6784570" y="3815376"/>
            <a:ext cx="497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    4. Only 3 students are wearing red </a:t>
            </a:r>
          </a:p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       scarves, why?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19" grpId="0"/>
      <p:bldP spid="19" grpId="1"/>
      <p:bldP spid="20" grpId="0"/>
      <p:bldP spid="20" grpId="1"/>
      <p:bldP spid="8" grpId="0" bldLvl="0" animBg="1"/>
      <p:bldP spid="8" grpId="1" animBg="1"/>
      <p:bldP spid="4" grpId="0" bldLvl="0" animBg="1"/>
      <p:bldP spid="4" grpId="1" animBg="1"/>
      <p:bldP spid="5" grpId="0" bldLvl="0" animBg="1"/>
      <p:bldP spid="5" grpId="1" animBg="1"/>
      <p:bldP spid="6" grpId="0" animBg="1"/>
      <p:bldP spid="6" grpId="1" animBg="1"/>
      <p:bldP spid="3" grpId="0"/>
      <p:bldP spid="3" grpId="1"/>
      <p:bldP spid="2" grpId="0"/>
      <p:bldP spid="2" grpId="1"/>
      <p:bldP spid="13" grpId="0"/>
      <p:bldP spid="13" grpId="1"/>
      <p:bldP spid="14" grpId="0"/>
      <p:bldP spid="14" grpId="1"/>
      <p:bldP spid="7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143" y="119893"/>
            <a:ext cx="8576910" cy="609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83030" y="4079240"/>
            <a:ext cx="675005" cy="421005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4769485" y="2067560"/>
            <a:ext cx="993775" cy="532765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4982845" y="3541395"/>
            <a:ext cx="469265" cy="43561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3839210" y="4822190"/>
            <a:ext cx="1498600" cy="37592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8243570" y="1955800"/>
            <a:ext cx="365379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the response?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33025" y="1955800"/>
            <a:ext cx="1911350" cy="532765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29755" y="3655060"/>
            <a:ext cx="633730" cy="321945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2765" y="4370705"/>
            <a:ext cx="387350" cy="419735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82845" y="5420995"/>
            <a:ext cx="1567180" cy="321945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82922" y="2629708"/>
            <a:ext cx="468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are they greeting?</a:t>
            </a:r>
            <a:endParaRPr lang="zh-CN" altLang="en-US" sz="3200" b="1" dirty="0"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1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1" animBg="1"/>
      <p:bldP spid="10" grpId="2" animBg="1"/>
      <p:bldP spid="11" grpId="0" bldLvl="0" animBg="1"/>
      <p:bldP spid="11" grpId="1" animBg="1"/>
      <p:bldP spid="13" grpId="0" bldLvl="0" animBg="1"/>
      <p:bldP spid="13" grpId="1" animBg="1"/>
      <p:bldP spid="14" grpId="0" bldLvl="0" animBg="1"/>
      <p:bldP spid="14" grpId="1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4580" y="3038527"/>
            <a:ext cx="4955170" cy="11701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0" y="548958"/>
            <a:ext cx="7212330" cy="63090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36270" y="548958"/>
            <a:ext cx="646620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Please circle  all the names in the picture. </a:t>
            </a:r>
          </a:p>
        </p:txBody>
      </p:sp>
      <p:sp>
        <p:nvSpPr>
          <p:cNvPr id="8" name="椭圆 7"/>
          <p:cNvSpPr/>
          <p:nvPr/>
        </p:nvSpPr>
        <p:spPr>
          <a:xfrm>
            <a:off x="1677012" y="605301"/>
            <a:ext cx="981710" cy="47942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12497" y="1822596"/>
            <a:ext cx="818515" cy="47942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86837" y="1264431"/>
            <a:ext cx="818515" cy="47942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032477" y="1343171"/>
            <a:ext cx="818515" cy="47942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81862" y="2167401"/>
            <a:ext cx="818515" cy="47942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799692" y="2898286"/>
            <a:ext cx="400685" cy="33528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475332" y="2898286"/>
            <a:ext cx="611505" cy="33591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813152" y="3570751"/>
            <a:ext cx="914400" cy="33464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318451" y="1871222"/>
            <a:ext cx="434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I  </a:t>
            </a:r>
            <a:r>
              <a:rPr lang="en-US" altLang="zh-CN" sz="2400" b="1" dirty="0">
                <a:solidFill>
                  <a:srgbClr val="FF0000"/>
                </a:solidFill>
              </a:rPr>
              <a:t>match</a:t>
            </a:r>
            <a:r>
              <a:rPr lang="en-US" altLang="zh-CN" sz="2400" b="1" dirty="0"/>
              <a:t> Ella </a:t>
            </a:r>
            <a:r>
              <a:rPr lang="en-US" altLang="zh-CN" sz="2400" b="1" dirty="0">
                <a:solidFill>
                  <a:srgbClr val="FF0000"/>
                </a:solidFill>
              </a:rPr>
              <a:t>with</a:t>
            </a:r>
            <a:r>
              <a:rPr lang="en-US" altLang="zh-CN" sz="2400" b="1" dirty="0"/>
              <a:t> Ella’s face.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18451" y="2241657"/>
            <a:ext cx="434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I  </a:t>
            </a:r>
            <a:r>
              <a:rPr lang="en-US" altLang="zh-CN" sz="2400" b="1" dirty="0">
                <a:solidFill>
                  <a:srgbClr val="FF0000"/>
                </a:solidFill>
              </a:rPr>
              <a:t>match</a:t>
            </a:r>
            <a:r>
              <a:rPr lang="en-US" altLang="zh-CN" sz="2400" b="1" dirty="0"/>
              <a:t> Emma </a:t>
            </a:r>
            <a:r>
              <a:rPr lang="en-US" altLang="zh-CN" sz="2400" b="1" dirty="0">
                <a:solidFill>
                  <a:srgbClr val="FF0000"/>
                </a:solidFill>
              </a:rPr>
              <a:t>with</a:t>
            </a:r>
            <a:r>
              <a:rPr lang="en-US" altLang="zh-CN" sz="2400" b="1" dirty="0"/>
              <a:t> Emma’s face.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388072" y="3916432"/>
            <a:ext cx="450215" cy="192405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173461" y="3933463"/>
            <a:ext cx="450215" cy="192405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890208" y="3975570"/>
            <a:ext cx="283253" cy="150298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20538026" flipV="1">
            <a:off x="5217483" y="4081160"/>
            <a:ext cx="4298939" cy="89417"/>
          </a:xfrm>
          <a:prstGeom prst="rightArrow">
            <a:avLst>
              <a:gd name="adj1" fmla="val 50000"/>
              <a:gd name="adj2" fmla="val 60046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20508700" flipV="1">
            <a:off x="5959209" y="4146395"/>
            <a:ext cx="4258310" cy="76200"/>
          </a:xfrm>
          <a:prstGeom prst="rightArrow">
            <a:avLst>
              <a:gd name="adj1" fmla="val 50000"/>
              <a:gd name="adj2" fmla="val 60046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9B92223-D060-9EBA-307B-F486C37D7241}"/>
              </a:ext>
            </a:extLst>
          </p:cNvPr>
          <p:cNvSpPr txBox="1"/>
          <p:nvPr/>
        </p:nvSpPr>
        <p:spPr>
          <a:xfrm>
            <a:off x="3687422" y="672005"/>
            <a:ext cx="862041" cy="344112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9F42C66-3921-D2A7-7C94-9A8017A009C4}"/>
              </a:ext>
            </a:extLst>
          </p:cNvPr>
          <p:cNvSpPr txBox="1"/>
          <p:nvPr/>
        </p:nvSpPr>
        <p:spPr>
          <a:xfrm>
            <a:off x="3735745" y="223822"/>
            <a:ext cx="739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33333"/>
                </a:solidFill>
                <a:highlight>
                  <a:srgbClr val="F5F6F9"/>
                </a:highlight>
                <a:latin typeface="Arial" panose="020B0604020202020204" pitchFamily="34" charset="0"/>
              </a:rPr>
              <a:t>/</a:t>
            </a:r>
            <a:r>
              <a:rPr lang="en-US" altLang="zh-CN" sz="2400" b="0" i="0" dirty="0" err="1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eɪ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 /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7318451" y="1265988"/>
            <a:ext cx="479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You can say I circle…</a:t>
            </a:r>
            <a:endParaRPr lang="zh-CN" alt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DC09F07-3D9F-AAE6-D659-F97FD1637D21}"/>
              </a:ext>
            </a:extLst>
          </p:cNvPr>
          <p:cNvSpPr txBox="1"/>
          <p:nvPr/>
        </p:nvSpPr>
        <p:spPr>
          <a:xfrm>
            <a:off x="7597108" y="4445278"/>
            <a:ext cx="434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Ella and Emma are twins.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7E60480-2D19-B393-8C71-FD9F1B899A03}"/>
              </a:ext>
            </a:extLst>
          </p:cNvPr>
          <p:cNvSpPr txBox="1"/>
          <p:nvPr/>
        </p:nvSpPr>
        <p:spPr>
          <a:xfrm>
            <a:off x="7606515" y="4886142"/>
            <a:ext cx="434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Ella has longer hair.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6DDB801-CABB-1EE7-EB5D-8840D17B993C}"/>
              </a:ext>
            </a:extLst>
          </p:cNvPr>
          <p:cNvSpPr txBox="1"/>
          <p:nvPr/>
        </p:nvSpPr>
        <p:spPr>
          <a:xfrm>
            <a:off x="7615922" y="5281766"/>
            <a:ext cx="434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Emma wears a hair band.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4" grpId="0" animBg="1"/>
      <p:bldP spid="4" grpId="1" animBg="1"/>
      <p:bldP spid="5" grpId="0" bldLvl="0" animBg="1"/>
      <p:bldP spid="5" grpId="1" animBg="1"/>
      <p:bldP spid="7" grpId="0" bldLvl="0" animBg="1"/>
      <p:bldP spid="7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/>
      <p:bldP spid="13" grpId="1"/>
      <p:bldP spid="14" grpId="0"/>
      <p:bldP spid="14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4" grpId="0" bldLvl="0" animBg="1"/>
      <p:bldP spid="24" grpId="1" animBg="1"/>
      <p:bldP spid="34" grpId="0"/>
      <p:bldP spid="2" grpId="0"/>
      <p:bldP spid="3" grpId="1"/>
      <p:bldP spid="3" grpId="2"/>
      <p:bldP spid="15" grpId="0"/>
      <p:bldP spid="15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9759" y="2256299"/>
            <a:ext cx="5102861" cy="12073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25" y="128905"/>
            <a:ext cx="6739890" cy="5893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2397760" y="128905"/>
            <a:ext cx="624840" cy="36449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45560" y="128905"/>
            <a:ext cx="496570" cy="36512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56970" y="1395730"/>
            <a:ext cx="732155" cy="2952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88435" y="835660"/>
            <a:ext cx="732155" cy="2952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807075" y="914400"/>
            <a:ext cx="732155" cy="2952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362835" y="1691005"/>
            <a:ext cx="732155" cy="2952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812415" y="2390140"/>
            <a:ext cx="358775" cy="2063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408680" y="2390140"/>
            <a:ext cx="628015" cy="2387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746500" y="2965450"/>
            <a:ext cx="865505" cy="33464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025765" y="4321175"/>
            <a:ext cx="1495425" cy="770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6914515" y="4305935"/>
            <a:ext cx="1271905" cy="1524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914515" y="3978275"/>
            <a:ext cx="1271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Teng Fei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7378700" y="1958340"/>
            <a:ext cx="1271905" cy="1524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56930" y="4305935"/>
            <a:ext cx="1271905" cy="1524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0258425" y="1955800"/>
            <a:ext cx="1271905" cy="1524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0852150" y="4305935"/>
            <a:ext cx="1271905" cy="1524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476490" y="1631315"/>
            <a:ext cx="1272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Fu Xing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440420" y="3973195"/>
            <a:ext cx="1272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Yaming</a:t>
            </a:r>
            <a:endParaRPr lang="en-US" altLang="zh-CN" sz="24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10481310" y="1631141"/>
            <a:ext cx="903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Peter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1184890" y="3979545"/>
            <a:ext cx="986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Helen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3444A5-394E-CC98-3B0E-833A09066A91}"/>
              </a:ext>
            </a:extLst>
          </p:cNvPr>
          <p:cNvSpPr txBox="1"/>
          <p:nvPr/>
        </p:nvSpPr>
        <p:spPr>
          <a:xfrm>
            <a:off x="5167744" y="105332"/>
            <a:ext cx="454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看图，请把名字与人脸相匹配。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B0EF99-B7E6-09B7-C98F-AF4B7A643D3D}"/>
              </a:ext>
            </a:extLst>
          </p:cNvPr>
          <p:cNvSpPr txBox="1"/>
          <p:nvPr/>
        </p:nvSpPr>
        <p:spPr>
          <a:xfrm>
            <a:off x="11384915" y="3660342"/>
            <a:ext cx="462626" cy="3681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/e</a:t>
            </a:r>
            <a:r>
              <a:rPr lang="en-US" altLang="zh-CN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/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DAA1A7C-3301-3F7A-88DF-8002C40044D9}"/>
              </a:ext>
            </a:extLst>
          </p:cNvPr>
          <p:cNvSpPr txBox="1"/>
          <p:nvPr/>
        </p:nvSpPr>
        <p:spPr>
          <a:xfrm>
            <a:off x="10646092" y="1280918"/>
            <a:ext cx="49657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/</a:t>
            </a:r>
            <a:r>
              <a:rPr lang="en-US" altLang="zh-CN" b="1" i="0" dirty="0" err="1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i</a:t>
            </a:r>
            <a:r>
              <a:rPr lang="en-US" altLang="zh-CN" b="1" i="0" dirty="0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ː/</a:t>
            </a:r>
            <a:endParaRPr lang="zh-CN" altLang="en-US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BB8956D-F640-733F-C41E-FE47D5AE882A}"/>
              </a:ext>
            </a:extLst>
          </p:cNvPr>
          <p:cNvSpPr txBox="1"/>
          <p:nvPr/>
        </p:nvSpPr>
        <p:spPr>
          <a:xfrm>
            <a:off x="9038821" y="3038019"/>
            <a:ext cx="462626" cy="36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/e</a:t>
            </a:r>
            <a:r>
              <a:rPr lang="en-US" altLang="zh-CN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/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4" grpId="0" bldLvl="0" animBg="1"/>
      <p:bldP spid="4" grpId="1" animBg="1"/>
      <p:bldP spid="7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7" grpId="0"/>
      <p:bldP spid="17" grpId="1"/>
      <p:bldP spid="38" grpId="0"/>
      <p:bldP spid="40" grpId="0"/>
      <p:bldP spid="41" grpId="0"/>
      <p:bldP spid="42" grpId="0"/>
      <p:bldP spid="2" grpId="0"/>
      <p:bldP spid="5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7634FB5-A4E9-0598-6F51-295587469F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" y="1182911"/>
            <a:ext cx="10141159" cy="2363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D29A538-77B7-4D44-D741-17B34A5517D0}"/>
              </a:ext>
            </a:extLst>
          </p:cNvPr>
          <p:cNvSpPr txBox="1"/>
          <p:nvPr/>
        </p:nvSpPr>
        <p:spPr>
          <a:xfrm>
            <a:off x="1169323" y="3018945"/>
            <a:ext cx="1271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Teng Fei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A58550-F122-B588-276A-2E72730E3D59}"/>
              </a:ext>
            </a:extLst>
          </p:cNvPr>
          <p:cNvSpPr txBox="1"/>
          <p:nvPr/>
        </p:nvSpPr>
        <p:spPr>
          <a:xfrm>
            <a:off x="2593940" y="3018944"/>
            <a:ext cx="1272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Fu Xing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7EFC74-3D99-F29B-C75B-61E6F954FA66}"/>
              </a:ext>
            </a:extLst>
          </p:cNvPr>
          <p:cNvSpPr txBox="1"/>
          <p:nvPr/>
        </p:nvSpPr>
        <p:spPr>
          <a:xfrm>
            <a:off x="4019192" y="3018943"/>
            <a:ext cx="1272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Yaming</a:t>
            </a:r>
            <a:endParaRPr lang="en-US" altLang="zh-CN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51F024-2F54-ED11-F89B-ABA2E4148FFF}"/>
              </a:ext>
            </a:extLst>
          </p:cNvPr>
          <p:cNvSpPr txBox="1"/>
          <p:nvPr/>
        </p:nvSpPr>
        <p:spPr>
          <a:xfrm>
            <a:off x="7876133" y="3018941"/>
            <a:ext cx="903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Peter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1B4AB1-B9D3-0FB3-4969-7DFF73A791A2}"/>
              </a:ext>
            </a:extLst>
          </p:cNvPr>
          <p:cNvSpPr txBox="1"/>
          <p:nvPr/>
        </p:nvSpPr>
        <p:spPr>
          <a:xfrm>
            <a:off x="9206565" y="3018942"/>
            <a:ext cx="986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Helen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B006975-C30C-909D-DEC9-A277D0194681}"/>
              </a:ext>
            </a:extLst>
          </p:cNvPr>
          <p:cNvSpPr/>
          <p:nvPr/>
        </p:nvSpPr>
        <p:spPr>
          <a:xfrm>
            <a:off x="710789" y="4868938"/>
            <a:ext cx="9802091" cy="6996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C5F4B74-34D1-3723-DFF7-11264CAB3A67}"/>
              </a:ext>
            </a:extLst>
          </p:cNvPr>
          <p:cNvSpPr txBox="1"/>
          <p:nvPr/>
        </p:nvSpPr>
        <p:spPr>
          <a:xfrm>
            <a:off x="1307869" y="570053"/>
            <a:ext cx="492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Game: I point ,  you say </a:t>
            </a:r>
            <a:endParaRPr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1307869" y="3986695"/>
            <a:ext cx="7812521" cy="587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Why should we remember their names?</a:t>
            </a:r>
          </a:p>
          <a:p>
            <a:endParaRPr lang="en-US" altLang="zh-CN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1A52FB3-EB53-38EC-5402-827965BAF2E9}"/>
              </a:ext>
            </a:extLst>
          </p:cNvPr>
          <p:cNvSpPr txBox="1"/>
          <p:nvPr/>
        </p:nvSpPr>
        <p:spPr>
          <a:xfrm>
            <a:off x="1307868" y="4631333"/>
            <a:ext cx="7812521" cy="587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We can greet people better.</a:t>
            </a:r>
          </a:p>
        </p:txBody>
      </p:sp>
    </p:spTree>
    <p:extLst>
      <p:ext uri="{BB962C8B-B14F-4D97-AF65-F5344CB8AC3E}">
        <p14:creationId xmlns:p14="http://schemas.microsoft.com/office/powerpoint/2010/main" val="6428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0" grpId="0" animBg="1"/>
      <p:bldP spid="11" grpId="0"/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4215408" y="580734"/>
            <a:ext cx="7976592" cy="28982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505408" y="3583861"/>
            <a:ext cx="7686592" cy="587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Why do they greet each other with names?</a:t>
            </a:r>
          </a:p>
          <a:p>
            <a:endParaRPr lang="en-US" altLang="zh-CN" sz="3200" dirty="0"/>
          </a:p>
          <a:p>
            <a:endParaRPr lang="en-US" altLang="zh-CN" sz="3200" dirty="0"/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4" y="466283"/>
            <a:ext cx="4292230" cy="55590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505408" y="4381080"/>
            <a:ext cx="4868302" cy="587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They know each other.</a:t>
            </a:r>
          </a:p>
          <a:p>
            <a:endParaRPr lang="en-US" altLang="zh-CN" sz="3200" dirty="0"/>
          </a:p>
          <a:p>
            <a:endParaRPr lang="en-US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cyNzFjMjc3NWU1MDNhYWVlYTVmNzMyMDE5YTFkYm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479</Words>
  <Application>Microsoft Office PowerPoint</Application>
  <PresentationFormat>宽屏</PresentationFormat>
  <Paragraphs>91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楷体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STARTER  UNIT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UNIT 1</dc:title>
  <dc:creator>张 燕</dc:creator>
  <cp:lastModifiedBy>成都1 诚商</cp:lastModifiedBy>
  <cp:revision>34</cp:revision>
  <dcterms:created xsi:type="dcterms:W3CDTF">2024-06-09T03:15:00Z</dcterms:created>
  <dcterms:modified xsi:type="dcterms:W3CDTF">2024-07-16T07:38:41Z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D16570748FE64FD4AE711C0C6B9A71B5_12</vt:lpwstr>
  </property>
  <property fmtid="{D5CDD505-2E9C-101B-9397-08002B2CF9AE}" pid="3" name="KSOProductBuildVer">
    <vt:lpwstr>2052-12.1.0.16929</vt:lpwstr>
  </property>
</Properties>
</file>