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4"/>
  </p:notesMasterIdLst>
  <p:handoutMasterIdLst>
    <p:handoutMasterId r:id="rId15"/>
  </p:handoutMasterIdLst>
  <p:sldIdLst>
    <p:sldId id="269" r:id="rId3"/>
    <p:sldId id="268" r:id="rId4"/>
    <p:sldId id="267" r:id="rId5"/>
    <p:sldId id="277" r:id="rId6"/>
    <p:sldId id="270" r:id="rId7"/>
    <p:sldId id="271" r:id="rId8"/>
    <p:sldId id="278" r:id="rId9"/>
    <p:sldId id="272" r:id="rId10"/>
    <p:sldId id="274" r:id="rId11"/>
    <p:sldId id="273" r:id="rId12"/>
    <p:sldId id="279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67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839">
          <p15:clr>
            <a:srgbClr val="A4A3A4"/>
          </p15:clr>
        </p15:guide>
        <p15:guide id="5" pos="815">
          <p15:clr>
            <a:srgbClr val="A4A3A4"/>
          </p15:clr>
        </p15:guide>
        <p15:guide id="6" pos="6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62" d="100"/>
          <a:sy n="62" d="100"/>
        </p:scale>
        <p:origin x="1056" y="78"/>
      </p:cViewPr>
      <p:guideLst>
        <p:guide orient="horz" pos="2160"/>
        <p:guide orient="horz" pos="367"/>
        <p:guide orient="horz" pos="3888"/>
        <p:guide pos="3839"/>
        <p:guide pos="815"/>
        <p:guide pos="68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DCA0844-C266-46EC-A036-E1634F64C44A}" type="datetimeFigureOut">
              <a:rPr lang="en-US" altLang="zh-CN"/>
              <a:t>10/7/2016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BCB088AA-226D-4237-A99F-5C4B97F43BA8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8C08BCD-7B2F-4BCE-87AF-5D67EFFE4D17}" type="datetimeFigureOut">
              <a:t>2016/10/7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1B6A1353-EEA5-436B-AB14-1D84B195E669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noProof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A1353-EEA5-436B-AB14-1D84B195E669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50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A1353-EEA5-436B-AB14-1D84B195E669}" type="slidenum">
              <a:rPr lang="en-US" altLang="zh-CN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39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8" name="单圆角矩形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9" name="矩形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/>
          </a:p>
        </p:txBody>
      </p:sp>
      <p:sp>
        <p:nvSpPr>
          <p:cNvPr id="10" name="矩形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 latinLnBrk="0">
              <a:lnSpc>
                <a:spcPct val="80000"/>
              </a:lnSpc>
              <a:defRPr lang="zh-CN"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 latinLnBrk="0">
              <a:spcBef>
                <a:spcPts val="0"/>
              </a:spcBef>
              <a:buNone/>
              <a:defRPr lang="zh-CN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18" name="矩形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defRPr lang="zh-CN"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pPr/>
              <a:t>2016/10/7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pPr/>
              <a:t>‹#›</a:t>
            </a:fld>
            <a:endParaRPr lang="zh-CN"/>
          </a:p>
        </p:txBody>
      </p:sp>
      <p:sp>
        <p:nvSpPr>
          <p:cNvPr id="21" name="单圆角矩形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zh-CN" sz="24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CN"/>
            </a:lvl5pPr>
            <a:lvl6pPr marL="1371600" latinLnBrk="0">
              <a:defRPr lang="zh-CN"/>
            </a:lvl6pPr>
            <a:lvl7pPr marL="1600200" latinLnBrk="0">
              <a:defRPr lang="zh-CN"/>
            </a:lvl7pPr>
            <a:lvl8pPr marL="1828800" latinLnBrk="0">
              <a:defRPr lang="zh-CN" baseline="0"/>
            </a:lvl8pPr>
            <a:lvl9pPr marL="2057400" latinLnBrk="0">
              <a:defRPr lang="zh-CN" baseline="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 baseline="0"/>
            </a:lvl7pPr>
            <a:lvl8pPr latinLnBrk="0">
              <a:defRPr lang="zh-CN" baseline="0"/>
            </a:lvl8pPr>
            <a:lvl9pPr latinLnBrk="0">
              <a:defRPr lang="zh-CN" baseline="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（带图片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12" name="矩形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/>
          </a:p>
        </p:txBody>
      </p:sp>
      <p:sp>
        <p:nvSpPr>
          <p:cNvPr id="13" name="矩形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 latinLnBrk="0">
              <a:lnSpc>
                <a:spcPct val="80000"/>
              </a:lnSpc>
              <a:defRPr lang="zh-CN"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CN"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  <p:sp>
        <p:nvSpPr>
          <p:cNvPr id="14" name="图片占位符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9" name="矩形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/>
          </a:p>
        </p:txBody>
      </p:sp>
      <p:sp>
        <p:nvSpPr>
          <p:cNvPr id="10" name="单圆角矩形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11" name="矩形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 latinLnBrk="0">
              <a:defRPr lang="zh-CN" sz="54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371600" latinLnBrk="0">
              <a:defRPr lang="zh-CN" sz="1600"/>
            </a:lvl6pPr>
            <a:lvl7pPr marL="1600200" latinLnBrk="0">
              <a:defRPr lang="zh-CN" sz="1600"/>
            </a:lvl7pPr>
            <a:lvl8pPr marL="1828800" latinLnBrk="0">
              <a:defRPr lang="zh-CN" sz="1600"/>
            </a:lvl8pPr>
            <a:lvl9pPr marL="2057400" latinLnBrk="0">
              <a:defRPr lang="zh-CN"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marL="1143000" latinLnBrk="0">
              <a:defRPr lang="zh-CN" sz="1600"/>
            </a:lvl5pPr>
            <a:lvl6pPr marL="1371600" latinLnBrk="0">
              <a:defRPr lang="zh-CN" sz="1600"/>
            </a:lvl6pPr>
            <a:lvl7pPr marL="1600200" latinLnBrk="0">
              <a:defRPr lang="zh-CN" sz="1600"/>
            </a:lvl7pPr>
            <a:lvl8pPr marL="1828800" latinLnBrk="0">
              <a:defRPr lang="zh-CN" sz="1600"/>
            </a:lvl8pPr>
            <a:lvl9pPr marL="2057400" latinLnBrk="0">
              <a:defRPr lang="zh-CN"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CN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371600" latinLnBrk="0">
              <a:defRPr lang="zh-CN" sz="1600"/>
            </a:lvl6pPr>
            <a:lvl7pPr marL="1600200" latinLnBrk="0">
              <a:defRPr lang="zh-CN" sz="1600"/>
            </a:lvl7pPr>
            <a:lvl8pPr marL="1828800" latinLnBrk="0">
              <a:defRPr lang="zh-CN" sz="1600" baseline="0"/>
            </a:lvl8pPr>
            <a:lvl9pPr marL="2057400" latinLnBrk="0">
              <a:defRPr lang="zh-CN" sz="1600" baseline="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marL="1143000" latinLnBrk="0">
              <a:defRPr lang="zh-CN" sz="1600"/>
            </a:lvl5pPr>
            <a:lvl6pPr marL="1371600" latinLnBrk="0">
              <a:defRPr lang="zh-CN" sz="1600"/>
            </a:lvl6pPr>
            <a:lvl7pPr marL="1600200" latinLnBrk="0">
              <a:defRPr lang="zh-CN" sz="1600"/>
            </a:lvl7pPr>
            <a:lvl8pPr marL="1828800" latinLnBrk="0">
              <a:defRPr lang="zh-CN" sz="1600"/>
            </a:lvl8pPr>
            <a:lvl9pPr marL="2057400" latinLnBrk="0">
              <a:defRPr lang="zh-CN"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9" name="矩形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10" name="单圆角矩形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/>
          </a:p>
        </p:txBody>
      </p:sp>
      <p:sp>
        <p:nvSpPr>
          <p:cNvPr id="11" name="矩形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 latinLnBrk="0">
              <a:defRPr lang="zh-CN"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2016/10/7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9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8E36636D-D922-432D-A958-524484B5923D}" type="datetimeFigureOut">
              <a:rPr lang="en-US" altLang="zh-CN" smtClean="0"/>
              <a:pPr/>
              <a:t>10/7/2016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9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DF28FB93-0A08-4E7D-8E63-9EFA29F1E09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4000" b="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eaLnBrk="1" latinLnBrk="0" hangingPunct="1">
        <a:defRPr lang="zh-CN">
          <a:solidFill>
            <a:schemeClr val="tx2"/>
          </a:solidFill>
        </a:defRPr>
      </a:lvl2pPr>
      <a:lvl3pPr eaLnBrk="1" latinLnBrk="0" hangingPunct="1">
        <a:defRPr lang="zh-CN">
          <a:solidFill>
            <a:schemeClr val="tx2"/>
          </a:solidFill>
        </a:defRPr>
      </a:lvl3pPr>
      <a:lvl4pPr eaLnBrk="1" latinLnBrk="0" hangingPunct="1">
        <a:defRPr lang="zh-CN">
          <a:solidFill>
            <a:schemeClr val="tx2"/>
          </a:solidFill>
        </a:defRPr>
      </a:lvl4pPr>
      <a:lvl5pPr eaLnBrk="1" latinLnBrk="0" hangingPunct="1">
        <a:defRPr lang="zh-CN">
          <a:solidFill>
            <a:schemeClr val="tx2"/>
          </a:solidFill>
        </a:defRPr>
      </a:lvl5pPr>
      <a:lvl6pPr eaLnBrk="1" latinLnBrk="0" hangingPunct="1">
        <a:defRPr lang="zh-CN">
          <a:solidFill>
            <a:schemeClr val="tx2"/>
          </a:solidFill>
        </a:defRPr>
      </a:lvl6pPr>
      <a:lvl7pPr eaLnBrk="1" latinLnBrk="0" hangingPunct="1">
        <a:defRPr lang="zh-CN">
          <a:solidFill>
            <a:schemeClr val="tx2"/>
          </a:solidFill>
        </a:defRPr>
      </a:lvl7pPr>
      <a:lvl8pPr eaLnBrk="1" latinLnBrk="0" hangingPunct="1">
        <a:defRPr lang="zh-CN">
          <a:solidFill>
            <a:schemeClr val="tx2"/>
          </a:solidFill>
        </a:defRPr>
      </a:lvl8pPr>
      <a:lvl9pPr eaLnBrk="1" latinLnBrk="0" hangingPunct="1">
        <a:defRPr lang="zh-CN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lang="zh-CN"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爱护地球，保护环境。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主编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en-US" smtClean="0">
                <a:latin typeface="微软雅黑" pitchFamily="34" charset="-122"/>
                <a:ea typeface="微软雅黑" pitchFamily="34" charset="-122"/>
              </a:rPr>
              <a:t>级曾艺灵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0" r="3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0" y="404664"/>
            <a:ext cx="10873208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我们要精心地保护地球，保护地球的生态环境，让地球更好地造福于我们的子孙后代吧！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308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66620" y="-603448"/>
            <a:ext cx="3773863" cy="4642450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建议零售价：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120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zh-CN" sz="3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>
          <a:xfrm>
            <a:off x="8182644" y="4509120"/>
            <a:ext cx="3782586" cy="642392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未来出版社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172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1804" y="1052736"/>
            <a:ext cx="5990455" cy="3733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 smtClean="0"/>
              <a:t>第一章 花草树木的那些事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/>
              <a:t>第二</a:t>
            </a:r>
            <a:r>
              <a:rPr lang="zh-CN" altLang="en-US" sz="4000" dirty="0" smtClean="0"/>
              <a:t>章 空气污染的那些事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/>
              <a:t>第三</a:t>
            </a:r>
            <a:r>
              <a:rPr lang="zh-CN" altLang="en-US" sz="4000" dirty="0" smtClean="0"/>
              <a:t>章 垃圾处理的那些事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/>
              <a:t>第四</a:t>
            </a:r>
            <a:r>
              <a:rPr lang="zh-CN" altLang="en-US" sz="4000" dirty="0" smtClean="0"/>
              <a:t>章 </a:t>
            </a:r>
            <a:r>
              <a:rPr lang="zh-CN" altLang="en-US" sz="4000" dirty="0"/>
              <a:t>保护</a:t>
            </a:r>
            <a:r>
              <a:rPr lang="zh-CN" altLang="en-US" sz="4000" dirty="0" smtClean="0"/>
              <a:t>地球的那些事</a:t>
            </a:r>
            <a:endParaRPr lang="zh-CN" sz="4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540" y="188640"/>
            <a:ext cx="4451809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54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标注 5"/>
          <p:cNvSpPr/>
          <p:nvPr/>
        </p:nvSpPr>
        <p:spPr>
          <a:xfrm rot="2026027">
            <a:off x="4828875" y="3120776"/>
            <a:ext cx="2531079" cy="2198607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花草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树木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053852" y="1752600"/>
            <a:ext cx="7776864" cy="4191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花草树木对环境的影响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）通过光合作用，可以减少空气中二氧化碳的量，同时还可以增加空气中的氧气的量；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）可以净化空气，吸收空气中灰尘；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）可以防止水土流失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怎样保护环境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）多种树少砍树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）不焚烧秸秆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endParaRPr lang="en-US" altLang="zh-CN" sz="1800" dirty="0" smtClean="0"/>
          </a:p>
          <a:p>
            <a:endParaRPr lang="zh-CN" altLang="en-US" dirty="0"/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42284" y="3848100"/>
            <a:ext cx="266429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 smtClean="0"/>
              <a:t>植树节：每年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日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717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90024" y="620688"/>
            <a:ext cx="9601200" cy="1189038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先来看看两张分别来自</a:t>
            </a:r>
            <a:r>
              <a:rPr lang="en-US" altLang="zh-CN" sz="2800" dirty="0"/>
              <a:t>NASA</a:t>
            </a:r>
            <a:r>
              <a:rPr lang="zh-CN" altLang="en-US" sz="2800" dirty="0"/>
              <a:t>和世界卫生组织的数据图。两张图中，从</a:t>
            </a:r>
            <a:r>
              <a:rPr lang="en-US" altLang="zh-CN" sz="2800" dirty="0"/>
              <a:t>PM2.5</a:t>
            </a:r>
            <a:r>
              <a:rPr lang="zh-CN" altLang="en-US" sz="2800" dirty="0"/>
              <a:t>及</a:t>
            </a:r>
            <a:r>
              <a:rPr lang="en-US" altLang="zh-CN" sz="2800" dirty="0"/>
              <a:t>PM10</a:t>
            </a:r>
            <a:r>
              <a:rPr lang="zh-CN" altLang="en-US" sz="2800" dirty="0"/>
              <a:t>浓度来看，中国沿海及中部地区空气污染较为严重，浓度值趋于爆表。</a:t>
            </a:r>
            <a:endParaRPr lang="en-US" sz="2800" dirty="0"/>
          </a:p>
        </p:txBody>
      </p:sp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12" y="1988840"/>
            <a:ext cx="9152285" cy="4248472"/>
          </a:xfrm>
        </p:spPr>
      </p:pic>
    </p:spTree>
    <p:extLst>
      <p:ext uri="{BB962C8B-B14F-4D97-AF65-F5344CB8AC3E}">
        <p14:creationId xmlns:p14="http://schemas.microsoft.com/office/powerpoint/2010/main" val="252160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1844" y="620688"/>
            <a:ext cx="5638801" cy="4191000"/>
          </a:xfrm>
        </p:spPr>
        <p:txBody>
          <a:bodyPr/>
          <a:lstStyle/>
          <a:p>
            <a:pPr algn="ctr"/>
            <a:r>
              <a:rPr lang="zh-CN" altLang="en-US" sz="6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倾听</a:t>
            </a:r>
            <a:r>
              <a:rPr lang="zh-CN" altLang="en-US" sz="6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家园的呼唤</a:t>
            </a:r>
            <a:endParaRPr lang="zh-CN" sz="6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dirty="0"/>
              <a:t>跟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河流合影，听河流的讲述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给大树作画，听绿叶的诉说</a:t>
            </a:r>
            <a:endParaRPr lang="en-US" altLang="zh-CN" dirty="0" smtClean="0"/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与小鸟唱歌，听空气的低语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20" y="516759"/>
            <a:ext cx="5616624" cy="32648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79" y="0"/>
            <a:ext cx="4582245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8" y="764704"/>
            <a:ext cx="11017224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垃圾</a:t>
            </a:r>
            <a:r>
              <a:rPr lang="zh-CN" altLang="en-US" dirty="0"/>
              <a:t>回收</a:t>
            </a:r>
            <a:r>
              <a:rPr lang="zh-CN" altLang="en-US" dirty="0" smtClean="0"/>
              <a:t>利用做到五个“</a:t>
            </a:r>
            <a:r>
              <a:rPr lang="zh-CN" altLang="en-US" sz="5400" dirty="0" smtClean="0">
                <a:solidFill>
                  <a:srgbClr val="FF0000"/>
                </a:solidFill>
              </a:rPr>
              <a:t>不</a:t>
            </a:r>
            <a:r>
              <a:rPr lang="zh-CN" altLang="en-US" dirty="0" smtClean="0"/>
              <a:t>”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884" y="1654634"/>
            <a:ext cx="4320480" cy="3980780"/>
          </a:xfrm>
        </p:spPr>
        <p:txBody>
          <a:bodyPr>
            <a:normAutofit/>
          </a:bodyPr>
          <a:lstStyle/>
          <a:p>
            <a:pPr marL="1143000" lvl="5" indent="0" algn="just">
              <a:lnSpc>
                <a:spcPct val="100000"/>
              </a:lnSpc>
              <a:buNone/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不随便丢弃废电池 </a:t>
            </a:r>
          </a:p>
          <a:p>
            <a:pPr marL="1143000" lvl="5" indent="0" algn="just">
              <a:lnSpc>
                <a:spcPct val="100000"/>
              </a:lnSpc>
              <a:buNone/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不</a:t>
            </a:r>
            <a:r>
              <a:rPr lang="zh-CN" altLang="en-US" sz="2400" b="1" dirty="0" smtClean="0"/>
              <a:t>使用一次性</a:t>
            </a:r>
            <a:r>
              <a:rPr lang="zh-CN" altLang="en-US" sz="2400" b="1" dirty="0"/>
              <a:t>餐具</a:t>
            </a:r>
          </a:p>
          <a:p>
            <a:pPr marL="1143000" lvl="5" indent="0" algn="just">
              <a:lnSpc>
                <a:spcPct val="100000"/>
              </a:lnSpc>
              <a:buNone/>
            </a:pPr>
            <a:r>
              <a:rPr lang="en-US" altLang="zh-CN" sz="2400" b="1" dirty="0" smtClean="0"/>
              <a:t>3.</a:t>
            </a:r>
            <a:r>
              <a:rPr lang="zh-CN" altLang="en-US" sz="2400" b="1" dirty="0" smtClean="0"/>
              <a:t>不</a:t>
            </a:r>
            <a:r>
              <a:rPr lang="zh-CN" altLang="en-US" sz="2400" b="1" dirty="0"/>
              <a:t>滥用化学品</a:t>
            </a:r>
          </a:p>
          <a:p>
            <a:pPr marL="1143000" lvl="5" indent="0" algn="just">
              <a:lnSpc>
                <a:spcPct val="100000"/>
              </a:lnSpc>
              <a:buNone/>
            </a:pPr>
            <a:r>
              <a:rPr lang="en-US" altLang="zh-CN" sz="2400" b="1" dirty="0" smtClean="0"/>
              <a:t>4.</a:t>
            </a:r>
            <a:r>
              <a:rPr lang="zh-CN" altLang="en-US" sz="2400" b="1" dirty="0" smtClean="0"/>
              <a:t>不要</a:t>
            </a:r>
            <a:r>
              <a:rPr lang="zh-CN" altLang="en-US" sz="2400" b="1" dirty="0"/>
              <a:t>浪费纸张</a:t>
            </a:r>
          </a:p>
          <a:p>
            <a:pPr marL="1143000" lvl="5" indent="0" algn="just">
              <a:lnSpc>
                <a:spcPct val="100000"/>
              </a:lnSpc>
              <a:buNone/>
            </a:pPr>
            <a:r>
              <a:rPr lang="en-US" altLang="zh-CN" sz="2400" b="1" dirty="0" smtClean="0"/>
              <a:t>5.</a:t>
            </a:r>
            <a:r>
              <a:rPr lang="zh-CN" altLang="en-US" sz="2400" b="1" dirty="0" smtClean="0"/>
              <a:t>不</a:t>
            </a:r>
            <a:r>
              <a:rPr lang="zh-CN" altLang="en-US" sz="2400" b="1" dirty="0"/>
              <a:t>随地丢弃垃圾</a:t>
            </a:r>
          </a:p>
          <a:p>
            <a:pPr marL="1143000" lvl="5" indent="0" algn="just">
              <a:lnSpc>
                <a:spcPct val="100000"/>
              </a:lnSpc>
              <a:buNone/>
            </a:pPr>
            <a:endParaRPr lang="zh-CN" sz="1600" dirty="0"/>
          </a:p>
        </p:txBody>
      </p:sp>
    </p:spTree>
    <p:extLst>
      <p:ext uri="{BB962C8B-B14F-4D97-AF65-F5344CB8AC3E}">
        <p14:creationId xmlns:p14="http://schemas.microsoft.com/office/powerpoint/2010/main" val="11264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9956" y="546546"/>
            <a:ext cx="9601200" cy="1189038"/>
          </a:xfrm>
        </p:spPr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 地球</a:t>
            </a:r>
            <a:r>
              <a:rPr lang="zh-CN" altLang="en-US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的资源</a:t>
            </a:r>
            <a:endParaRPr lang="zh-CN" sz="6600" dirty="0">
              <a:solidFill>
                <a:schemeClr val="accent1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地球资源是</a:t>
            </a:r>
            <a:r>
              <a:rPr lang="zh-CN" altLang="en-US" dirty="0" smtClean="0"/>
              <a:t>有限的。拿矿物资源来说，地下埋藏的煤</a:t>
            </a:r>
            <a:r>
              <a:rPr lang="en-US" altLang="zh-CN" dirty="0" smtClean="0"/>
              <a:t>,</a:t>
            </a:r>
            <a:r>
              <a:rPr lang="zh-CN" altLang="en-US" dirty="0" smtClean="0"/>
              <a:t>铁，金，银，铜等资源，他们不是上帝的恩惠，而是经过几百万年甚至几亿年的地质变化才形成的。地球是无私的，她向人类慷慨地提供矿产资源，但这些资源是不可再生的。如果不加节制地开采，地球上的矿产资源必将越来越少，最多再开采三百年就没有了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420" y="1735584"/>
            <a:ext cx="4527946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28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30116" y="260648"/>
            <a:ext cx="9601200" cy="1189038"/>
          </a:xfrm>
        </p:spPr>
        <p:txBody>
          <a:bodyPr/>
          <a:lstStyle/>
          <a:p>
            <a:r>
              <a:rPr lang="zh-CN" altLang="en-US" dirty="0" smtClean="0"/>
              <a:t>垃圾回收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3813" y="1972196"/>
            <a:ext cx="4645152" cy="762000"/>
          </a:xfrm>
        </p:spPr>
        <p:txBody>
          <a:bodyPr/>
          <a:lstStyle/>
          <a:p>
            <a:r>
              <a:rPr lang="zh-CN" altLang="en-US" dirty="0"/>
              <a:t>可回收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垃圾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745708" y="1981200"/>
            <a:ext cx="4645152" cy="762000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不可回收垃圾</a:t>
            </a:r>
            <a:endParaRPr lang="zh-CN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420" y="2751708"/>
            <a:ext cx="2300515" cy="2899082"/>
          </a:xfrm>
        </p:spPr>
      </p:pic>
      <p:pic>
        <p:nvPicPr>
          <p:cNvPr id="10" name="内容占位符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2751708"/>
            <a:ext cx="2458035" cy="2826222"/>
          </a:xfrm>
        </p:spPr>
      </p:pic>
      <p:sp>
        <p:nvSpPr>
          <p:cNvPr id="13" name="文本框 12"/>
          <p:cNvSpPr txBox="1"/>
          <p:nvPr/>
        </p:nvSpPr>
        <p:spPr>
          <a:xfrm rot="657226">
            <a:off x="3214092" y="3256706"/>
            <a:ext cx="197396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b="1" dirty="0" smtClean="0"/>
              <a:t>常见的可回收物：废纸，布料，塑料，玻璃，金属等</a:t>
            </a:r>
            <a:endParaRPr lang="zh-CN" altLang="en-US" b="1" dirty="0"/>
          </a:p>
        </p:txBody>
      </p:sp>
      <p:sp>
        <p:nvSpPr>
          <p:cNvPr id="14" name="云形标注 13"/>
          <p:cNvSpPr/>
          <p:nvPr/>
        </p:nvSpPr>
        <p:spPr>
          <a:xfrm rot="849548">
            <a:off x="2949988" y="2829363"/>
            <a:ext cx="2117982" cy="1944216"/>
          </a:xfrm>
          <a:prstGeom prst="cloudCallout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3256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1999068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文本框 1"/>
          <p:cNvSpPr txBox="1"/>
          <p:nvPr/>
        </p:nvSpPr>
        <p:spPr>
          <a:xfrm>
            <a:off x="261764" y="422108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保护地球宣传</a:t>
            </a:r>
            <a:r>
              <a:rPr lang="zh-CN" altLang="en-US" sz="2400" dirty="0" smtClean="0"/>
              <a:t>语</a:t>
            </a:r>
            <a:endParaRPr lang="en-US" altLang="zh-CN" sz="24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zh-CN" altLang="en-US" sz="2400" dirty="0"/>
              <a:t>不要让地球母亲</a:t>
            </a:r>
            <a:r>
              <a:rPr lang="zh-CN" altLang="en-US" sz="2400" dirty="0" smtClean="0"/>
              <a:t>流泪</a:t>
            </a:r>
            <a:endParaRPr lang="en-US" altLang="zh-CN" sz="24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zh-CN" altLang="en-US" sz="2400" dirty="0"/>
              <a:t>保护</a:t>
            </a:r>
            <a:r>
              <a:rPr lang="zh-CN" altLang="en-US" sz="2400" dirty="0" smtClean="0"/>
              <a:t>地球，</a:t>
            </a:r>
            <a:r>
              <a:rPr lang="zh-CN" altLang="en-US" sz="2400" dirty="0"/>
              <a:t>给子孙后代一</a:t>
            </a:r>
            <a:r>
              <a:rPr lang="zh-CN" altLang="en-US" sz="2400" dirty="0" smtClean="0"/>
              <a:t>个美丽的家园</a:t>
            </a:r>
            <a:endParaRPr lang="en-US" altLang="zh-CN" sz="24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zh-CN" altLang="en-US" sz="2400" dirty="0"/>
              <a:t>地球是人类的</a:t>
            </a:r>
            <a:r>
              <a:rPr lang="zh-CN" altLang="en-US" sz="2400" dirty="0" smtClean="0"/>
              <a:t>母亲，是生命的摇篮</a:t>
            </a:r>
            <a:endParaRPr lang="en-US" altLang="zh-CN" sz="24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zh-CN" altLang="en-US" sz="2400" dirty="0"/>
              <a:t>保护</a:t>
            </a:r>
            <a:r>
              <a:rPr lang="zh-CN" altLang="en-US" sz="2400" dirty="0" smtClean="0"/>
              <a:t>地球就是保护我们自己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Living_16x9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_16x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1982DA8-EA6C-4E78-95DD-332D1E54B4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自然生活演示（宽屏）</Template>
  <TotalTime>0</TotalTime>
  <Words>392</Words>
  <Application>Microsoft Office PowerPoint</Application>
  <PresentationFormat>自定义</PresentationFormat>
  <Paragraphs>41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Cambria</vt:lpstr>
      <vt:lpstr>EcoLiving_16x9</vt:lpstr>
      <vt:lpstr>爱护地球，保护环境。</vt:lpstr>
      <vt:lpstr>第一章 花草树木的那些事 第二章 空气污染的那些事 第三章 垃圾处理的那些事 第四章 保护地球的那些事</vt:lpstr>
      <vt:lpstr>花草树木</vt:lpstr>
      <vt:lpstr>先来看看两张分别来自NASA和世界卫生组织的数据图。两张图中，从PM2.5及PM10浓度来看，中国沿海及中部地区空气污染较为严重，浓度值趋于爆表。</vt:lpstr>
      <vt:lpstr>倾听家园的呼唤</vt:lpstr>
      <vt:lpstr>  垃圾回收利用做到五个“不”</vt:lpstr>
      <vt:lpstr> 地球的资源</vt:lpstr>
      <vt:lpstr>垃圾回收</vt:lpstr>
      <vt:lpstr>PowerPoint 演示文稿</vt:lpstr>
      <vt:lpstr>我们要精心地保护地球，保护地球的生态环境，让地球更好地造福于我们的子孙后代吧！</vt:lpstr>
      <vt:lpstr>建议零售价：120元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2016-10-07T03:21:41Z</dcterms:created>
  <dcterms:modified xsi:type="dcterms:W3CDTF">2016-10-07T06:55:39Z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