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5" r:id="rId9"/>
    <p:sldId id="263" r:id="rId10"/>
    <p:sldId id="264" r:id="rId11"/>
    <p:sldId id="272" r:id="rId12"/>
    <p:sldId id="266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1D22"/>
    <a:srgbClr val="FF0000"/>
    <a:srgbClr val="6A271C"/>
    <a:srgbClr val="840202"/>
    <a:srgbClr val="1CF07C"/>
    <a:srgbClr val="FFFF00"/>
    <a:srgbClr val="BA08C8"/>
    <a:srgbClr val="2A7D0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7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956B7BD-AAD3-4574-ADD7-87E5A61402FD}" type="datetimeFigureOut">
              <a:rPr lang="zh-CN" altLang="en-US"/>
              <a:pPr>
                <a:defRPr/>
              </a:pPr>
              <a:t>2016-10-21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F639B2A-08B3-4310-B2CD-3A82FA967C1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6387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5BAA60-1747-48D2-8DF8-35E2BDFBA0AE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F012D-CC04-4875-BFB3-656C17A22A63}" type="datetimeFigureOut">
              <a:rPr lang="zh-CN" altLang="en-US"/>
              <a:pPr>
                <a:defRPr/>
              </a:pPr>
              <a:t>2016-10-21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E4959-2633-46AF-86AD-320DF25612A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EB435-963E-4579-BC98-15AC50CBEE8F}" type="datetimeFigureOut">
              <a:rPr lang="zh-CN" altLang="en-US"/>
              <a:pPr>
                <a:defRPr/>
              </a:pPr>
              <a:t>2016-10-21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DE5C5-D64A-4515-9D14-B232175457A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ABF2E-63AC-4629-B7FB-7D73E4C8B336}" type="datetimeFigureOut">
              <a:rPr lang="zh-CN" altLang="en-US"/>
              <a:pPr>
                <a:defRPr/>
              </a:pPr>
              <a:t>2016-10-21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AD075-3633-4E78-9F37-17AB1CA1675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EE364-2CB7-499B-83DB-6B19146BFCA1}" type="datetimeFigureOut">
              <a:rPr lang="zh-CN" altLang="en-US"/>
              <a:pPr>
                <a:defRPr/>
              </a:pPr>
              <a:t>2016-10-21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E4855-7AF4-4F6F-AA42-C0178CA0635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E2B3D-84B0-4BD4-B57B-4F1E73273525}" type="datetimeFigureOut">
              <a:rPr lang="zh-CN" altLang="en-US"/>
              <a:pPr>
                <a:defRPr/>
              </a:pPr>
              <a:t>2016-10-21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F5B17-B853-437F-A204-3E62A455B14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60B99-26C3-4255-B53E-5AA3C2DC0771}" type="datetimeFigureOut">
              <a:rPr lang="zh-CN" altLang="en-US"/>
              <a:pPr>
                <a:defRPr/>
              </a:pPr>
              <a:t>2016-10-21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9B18E-FA63-4CDA-8947-F723D9BBAE4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7F3B1-C257-4C35-98A5-136CB76EA213}" type="datetimeFigureOut">
              <a:rPr lang="zh-CN" altLang="en-US"/>
              <a:pPr>
                <a:defRPr/>
              </a:pPr>
              <a:t>2016-10-21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8C9D4-5DC4-450A-82E6-0CA8938F2ED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5FCBF-93DB-4C78-BCB1-6751C89EB282}" type="datetimeFigureOut">
              <a:rPr lang="zh-CN" altLang="en-US"/>
              <a:pPr>
                <a:defRPr/>
              </a:pPr>
              <a:t>2016-10-21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BA320-11B6-432A-9122-A30D36A942B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E7568-4117-4E25-84D2-1C67B201DB0D}" type="datetimeFigureOut">
              <a:rPr lang="zh-CN" altLang="en-US"/>
              <a:pPr>
                <a:defRPr/>
              </a:pPr>
              <a:t>2016-10-21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64A34-0AF7-4378-A788-781E0719107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21069-6E99-4BF9-9C0D-9CF1346DB6B6}" type="datetimeFigureOut">
              <a:rPr lang="zh-CN" altLang="en-US"/>
              <a:pPr>
                <a:defRPr/>
              </a:pPr>
              <a:t>2016-10-21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4DFAA-4CEE-41FE-B36F-C59FF3C55D3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A6DEF-0326-4AF2-A945-AADF842B7F76}" type="datetimeFigureOut">
              <a:rPr lang="zh-CN" altLang="en-US"/>
              <a:pPr>
                <a:defRPr/>
              </a:pPr>
              <a:t>2016-10-21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5422D-F6B1-4F8B-9D7A-09945229FEB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2233E0C-0CB1-4EA2-863F-30F852E71896}" type="datetimeFigureOut">
              <a:rPr lang="zh-CN" altLang="en-US"/>
              <a:pPr>
                <a:defRPr/>
              </a:pPr>
              <a:t>2016-10-21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9DEE233-9FE3-4E1A-A302-C9947B01209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image" Target="../media/image30.jpeg"/><Relationship Id="rId7" Type="http://schemas.openxmlformats.org/officeDocument/2006/relationships/image" Target="../media/image34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2.jpeg"/><Relationship Id="rId7" Type="http://schemas.openxmlformats.org/officeDocument/2006/relationships/slide" Target="slide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Relationship Id="rId9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xiangha.com/techan/201232.html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12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xiangha.com/techan/207322.html" TargetMode="External"/><Relationship Id="rId11" Type="http://schemas.openxmlformats.org/officeDocument/2006/relationships/image" Target="../media/image10.jpeg"/><Relationship Id="rId5" Type="http://schemas.openxmlformats.org/officeDocument/2006/relationships/image" Target="../media/image7.jpeg"/><Relationship Id="rId10" Type="http://schemas.openxmlformats.org/officeDocument/2006/relationships/hyperlink" Target="http://www.xiangha.com/techan/22102.html" TargetMode="External"/><Relationship Id="rId4" Type="http://schemas.openxmlformats.org/officeDocument/2006/relationships/image" Target="../media/image6.jpe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http://p3.so.qhmsg.com/bdr/_240_/t0131bbcfa5daadd9e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21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zh-CN" altLang="en-US" sz="5400" smtClean="0">
                <a:solidFill>
                  <a:srgbClr val="FF0000"/>
                </a:solidFill>
              </a:rPr>
              <a:t>这是一个无处不在的地方</a:t>
            </a:r>
            <a:r>
              <a:rPr lang="en-US" altLang="zh-CN" sz="5400" smtClean="0"/>
              <a:t/>
            </a:r>
            <a:br>
              <a:rPr lang="en-US" altLang="zh-CN" sz="5400" smtClean="0"/>
            </a:br>
            <a:r>
              <a:rPr lang="en-US" altLang="zh-CN" sz="4000" smtClean="0"/>
              <a:t/>
            </a:r>
            <a:br>
              <a:rPr lang="en-US" altLang="zh-CN" sz="4000" smtClean="0"/>
            </a:br>
            <a:endParaRPr lang="zh-CN" altLang="en-US" sz="4000" smtClean="0"/>
          </a:p>
        </p:txBody>
      </p:sp>
      <p:sp>
        <p:nvSpPr>
          <p:cNvPr id="14339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CN" altLang="en-US" smtClean="0">
                <a:solidFill>
                  <a:srgbClr val="898989"/>
                </a:solidFill>
              </a:rPr>
              <a:t>                         </a:t>
            </a:r>
          </a:p>
          <a:p>
            <a:pPr eaLnBrk="1" hangingPunct="1"/>
            <a:r>
              <a:rPr lang="zh-CN" altLang="en-US" smtClean="0">
                <a:solidFill>
                  <a:srgbClr val="FFFF00"/>
                </a:solidFill>
              </a:rPr>
              <a:t>                                               陈志然</a:t>
            </a:r>
          </a:p>
        </p:txBody>
      </p:sp>
      <p:sp>
        <p:nvSpPr>
          <p:cNvPr id="14340" name="AutoShape 2" descr="https://p.ssl.qhimg.com/dmsmfl/120_75_/t01eeab36df9c28d8bd.webp?size=525x29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14341" name="AutoShape 4" descr="https://p.ssl.qhimg.com/dmsmfl/120_75_/t01eeab36df9c28d8bd.webp?size=525x29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14342" name="AutoShape 6" descr="https://p.ssl.qhimg.com/dmsmfl/120_75_/t01eeab36df9c28d8bd.webp?size=525x29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14343" name="AutoShape 8" descr="https://p.ssl.qhimg.com/dmsmfl/120_75_/t01eeab36df9c28d8bd.webp?size=525x29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14345" name="标题 1"/>
          <p:cNvSpPr>
            <a:spLocks/>
          </p:cNvSpPr>
          <p:nvPr/>
        </p:nvSpPr>
        <p:spPr bwMode="auto">
          <a:xfrm>
            <a:off x="971550" y="335756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9600" b="1">
                <a:solidFill>
                  <a:srgbClr val="1CF07C"/>
                </a:solidFill>
                <a:latin typeface="Calibri" pitchFamily="34" charset="0"/>
              </a:rPr>
              <a:t>云南</a:t>
            </a:r>
            <a:r>
              <a:rPr lang="zh-CN" altLang="en-US" sz="9600" b="1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zh-CN" altLang="en-US" sz="9600" b="1">
                <a:solidFill>
                  <a:schemeClr val="accent1"/>
                </a:solidFill>
                <a:latin typeface="Calibri" pitchFamily="34" charset="0"/>
              </a:rPr>
            </a:br>
            <a:r>
              <a:rPr lang="zh-CN" altLang="en-US" sz="4000">
                <a:latin typeface="Calibri" pitchFamily="34" charset="0"/>
              </a:rPr>
              <a:t/>
            </a:r>
            <a:br>
              <a:rPr lang="zh-CN" altLang="en-US" sz="4000">
                <a:latin typeface="Calibri" pitchFamily="34" charset="0"/>
              </a:rPr>
            </a:br>
            <a:endParaRPr lang="zh-CN" altLang="en-US" sz="4000"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p2.so.qhmsg.com/bdr/_240_/t01df594fdecfbf72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8000" b="1" smtClean="0">
                <a:solidFill>
                  <a:srgbClr val="FF0000"/>
                </a:solidFill>
                <a:latin typeface="华文行楷"/>
                <a:ea typeface="华文行楷"/>
                <a:cs typeface="华文行楷"/>
              </a:rPr>
              <a:t>彝族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b="1" smtClean="0">
                <a:solidFill>
                  <a:srgbClr val="00B0F0"/>
                </a:solidFill>
                <a:latin typeface="方正舒体"/>
                <a:ea typeface="方正舒体"/>
                <a:cs typeface="方正舒体"/>
              </a:rPr>
              <a:t>彝族是中国具有悠久历史和古老文化的民族之一，有诺苏、纳苏、罗武、米撒泼、撒尼、阿西等不同自称，总人口约</a:t>
            </a:r>
            <a:r>
              <a:rPr lang="en-US" altLang="zh-CN" b="1" smtClean="0">
                <a:solidFill>
                  <a:srgbClr val="00B0F0"/>
                </a:solidFill>
                <a:latin typeface="方正舒体"/>
                <a:ea typeface="方正舒体"/>
                <a:cs typeface="方正舒体"/>
              </a:rPr>
              <a:t>776</a:t>
            </a:r>
            <a:r>
              <a:rPr lang="zh-CN" altLang="en-US" b="1" smtClean="0">
                <a:solidFill>
                  <a:srgbClr val="00B0F0"/>
                </a:solidFill>
                <a:latin typeface="方正舒体"/>
                <a:ea typeface="方正舒体"/>
                <a:cs typeface="方正舒体"/>
              </a:rPr>
              <a:t>万人（</a:t>
            </a:r>
            <a:r>
              <a:rPr lang="en-US" altLang="zh-CN" b="1" smtClean="0">
                <a:solidFill>
                  <a:srgbClr val="00B0F0"/>
                </a:solidFill>
                <a:latin typeface="方正舒体"/>
                <a:ea typeface="方正舒体"/>
                <a:cs typeface="方正舒体"/>
              </a:rPr>
              <a:t>2000</a:t>
            </a:r>
            <a:r>
              <a:rPr lang="zh-CN" altLang="en-US" b="1" smtClean="0">
                <a:solidFill>
                  <a:srgbClr val="00B0F0"/>
                </a:solidFill>
                <a:latin typeface="方正舒体"/>
                <a:ea typeface="方正舒体"/>
                <a:cs typeface="方正舒体"/>
              </a:rPr>
              <a:t>年）。主要分布在中国云南、四川、贵州三省和广西壮族自治区的西北部。彝族历史悠久，文化丰富多彩，古时候就对历法和宗教信仰有着深刻的研究，在常年的发展中形成了自己的饮食和服装文化，经济也得到了发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图片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" y="-31750"/>
            <a:ext cx="9137650" cy="692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pic>
        <p:nvPicPr>
          <p:cNvPr id="18448" name="Picture 16" descr="http://p4.so.qhmsg.com/bdr/_240_/t0150f5ca2d77518b3e.jpg"/>
          <p:cNvPicPr>
            <a:picLocks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66737" y="408305"/>
            <a:ext cx="4597400" cy="304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pic>
        <p:nvPicPr>
          <p:cNvPr id="18438" name="Picture 6" descr="http://p2.so.qhmsg.com/bdr/_240_/t01108e5637cc9b15b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8" y="1205006"/>
            <a:ext cx="2152019" cy="29256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46" name="Picture 14" descr="http://p2.so.qhmsg.com/bdr/_240_/t01beb373b9c85546d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2467" y="12149"/>
            <a:ext cx="2214729" cy="28237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8442" name="Picture 10" descr="http://p0.so.qhmsg.com/bdr/_240_/t0150906d49029c310a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1625" y="3770630"/>
            <a:ext cx="4598035" cy="28321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8440" name="Picture 8" descr="http://p1.so.qhmsg.com/bdr/_240_/t01dd86f29d1cfb3f11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16463" y="2708275"/>
            <a:ext cx="1928812" cy="17145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8444" name="Picture 12" descr="http://p3.so.qhmsg.com/bdr/_240_/t01d7525e4b3cfd49dd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899149" y="3789055"/>
            <a:ext cx="2071702" cy="171448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p0.so.qhmsg.com/bdr/_240_/t01353d8a7bbdff654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1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662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zh-CN" altLang="en-US" smtClean="0"/>
          </a:p>
        </p:txBody>
      </p:sp>
      <p:sp>
        <p:nvSpPr>
          <p:cNvPr id="4" name="矩形 3"/>
          <p:cNvSpPr/>
          <p:nvPr/>
        </p:nvSpPr>
        <p:spPr>
          <a:xfrm rot="20476624">
            <a:off x="1189983" y="2367575"/>
            <a:ext cx="6489233" cy="221599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3800" b="1" cap="all" dirty="0"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ea typeface="+mn-ea"/>
              </a:rPr>
              <a:t>thanks</a:t>
            </a:r>
            <a:endParaRPr lang="zh-CN" altLang="en-US" sz="13800" b="1" cap="all" dirty="0"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http://p0.so.qhmsg.com/bdr/_240_/t01e5cb5a7a2294ce2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9600" b="1" smtClean="0">
                <a:solidFill>
                  <a:srgbClr val="002060"/>
                </a:solidFill>
                <a:latin typeface="华文行楷"/>
                <a:ea typeface="华文行楷"/>
                <a:cs typeface="华文行楷"/>
              </a:rPr>
              <a:t>目录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zh-CN" altLang="en-US" sz="4000" b="1" smtClean="0">
                <a:solidFill>
                  <a:srgbClr val="7030A0"/>
                </a:solidFill>
                <a:latin typeface="方正舒体"/>
                <a:ea typeface="方正舒体"/>
                <a:cs typeface="方正舒体"/>
                <a:hlinkClick r:id="rId4" action="ppaction://hlinksldjump"/>
              </a:rPr>
              <a:t>云南景区</a:t>
            </a:r>
            <a:r>
              <a:rPr lang="en-US" altLang="zh-CN" sz="4000" b="1" smtClean="0">
                <a:solidFill>
                  <a:srgbClr val="7030A0"/>
                </a:solidFill>
                <a:latin typeface="方正舒体"/>
                <a:ea typeface="方正舒体"/>
                <a:cs typeface="方正舒体"/>
                <a:hlinkClick r:id="rId4" action="ppaction://hlinksldjump"/>
              </a:rPr>
              <a:t>——</a:t>
            </a:r>
            <a:r>
              <a:rPr lang="zh-CN" altLang="en-US" sz="4000" b="1" smtClean="0">
                <a:solidFill>
                  <a:srgbClr val="7030A0"/>
                </a:solidFill>
                <a:latin typeface="方正舒体"/>
                <a:ea typeface="方正舒体"/>
                <a:cs typeface="方正舒体"/>
                <a:hlinkClick r:id="rId4" action="ppaction://hlinksldjump"/>
              </a:rPr>
              <a:t>第一页</a:t>
            </a:r>
            <a:endParaRPr lang="en-US" altLang="zh-CN" sz="4000" b="1" smtClean="0">
              <a:solidFill>
                <a:srgbClr val="7030A0"/>
              </a:solidFill>
              <a:latin typeface="方正舒体"/>
              <a:ea typeface="方正舒体"/>
              <a:cs typeface="方正舒体"/>
            </a:endParaRPr>
          </a:p>
          <a:p>
            <a:pPr eaLnBrk="1" hangingPunct="1">
              <a:buFont typeface="Arial" charset="0"/>
              <a:buNone/>
            </a:pPr>
            <a:r>
              <a:rPr lang="zh-CN" altLang="en-US" sz="4000" b="1" smtClean="0">
                <a:solidFill>
                  <a:srgbClr val="7030A0"/>
                </a:solidFill>
                <a:latin typeface="方正舒体"/>
                <a:ea typeface="方正舒体"/>
                <a:cs typeface="方正舒体"/>
                <a:hlinkClick r:id="rId5" action="ppaction://hlinksldjump"/>
              </a:rPr>
              <a:t>云南特产</a:t>
            </a:r>
            <a:r>
              <a:rPr lang="en-US" altLang="zh-CN" sz="4000" b="1" smtClean="0">
                <a:solidFill>
                  <a:srgbClr val="7030A0"/>
                </a:solidFill>
                <a:latin typeface="方正舒体"/>
                <a:ea typeface="方正舒体"/>
                <a:cs typeface="方正舒体"/>
                <a:hlinkClick r:id="rId5" action="ppaction://hlinksldjump"/>
              </a:rPr>
              <a:t>——</a:t>
            </a:r>
            <a:r>
              <a:rPr lang="zh-CN" altLang="en-US" sz="4000" b="1" smtClean="0">
                <a:solidFill>
                  <a:srgbClr val="7030A0"/>
                </a:solidFill>
                <a:latin typeface="方正舒体"/>
                <a:ea typeface="方正舒体"/>
                <a:cs typeface="方正舒体"/>
                <a:hlinkClick r:id="rId5" action="ppaction://hlinksldjump"/>
              </a:rPr>
              <a:t>第二页</a:t>
            </a:r>
            <a:endParaRPr lang="en-US" altLang="zh-CN" sz="4000" b="1" smtClean="0">
              <a:solidFill>
                <a:srgbClr val="7030A0"/>
              </a:solidFill>
              <a:latin typeface="方正舒体"/>
              <a:ea typeface="方正舒体"/>
              <a:cs typeface="方正舒体"/>
            </a:endParaRPr>
          </a:p>
          <a:p>
            <a:pPr eaLnBrk="1" hangingPunct="1">
              <a:buFont typeface="Arial" charset="0"/>
              <a:buNone/>
            </a:pPr>
            <a:r>
              <a:rPr lang="zh-CN" altLang="en-US" sz="4000" b="1" smtClean="0">
                <a:solidFill>
                  <a:srgbClr val="7030A0"/>
                </a:solidFill>
                <a:latin typeface="方正舒体"/>
                <a:ea typeface="方正舒体"/>
                <a:cs typeface="方正舒体"/>
                <a:hlinkClick r:id="rId6" action="ppaction://hlinksldjump"/>
              </a:rPr>
              <a:t>云南的简称</a:t>
            </a:r>
            <a:r>
              <a:rPr lang="en-US" altLang="zh-CN" sz="4000" b="1" smtClean="0">
                <a:solidFill>
                  <a:srgbClr val="7030A0"/>
                </a:solidFill>
                <a:latin typeface="方正舒体"/>
                <a:ea typeface="方正舒体"/>
                <a:cs typeface="方正舒体"/>
                <a:hlinkClick r:id="rId6" action="ppaction://hlinksldjump"/>
              </a:rPr>
              <a:t>——</a:t>
            </a:r>
            <a:r>
              <a:rPr lang="zh-CN" altLang="en-US" sz="4000" b="1" smtClean="0">
                <a:solidFill>
                  <a:srgbClr val="7030A0"/>
                </a:solidFill>
                <a:latin typeface="方正舒体"/>
                <a:ea typeface="方正舒体"/>
                <a:cs typeface="方正舒体"/>
                <a:hlinkClick r:id="rId6" action="ppaction://hlinksldjump"/>
              </a:rPr>
              <a:t>第三页</a:t>
            </a:r>
            <a:endParaRPr lang="en-US" altLang="zh-CN" sz="4000" b="1" smtClean="0">
              <a:solidFill>
                <a:srgbClr val="7030A0"/>
              </a:solidFill>
              <a:latin typeface="方正舒体"/>
              <a:ea typeface="方正舒体"/>
              <a:cs typeface="方正舒体"/>
            </a:endParaRPr>
          </a:p>
          <a:p>
            <a:pPr eaLnBrk="1" hangingPunct="1">
              <a:buFont typeface="Arial" charset="0"/>
              <a:buNone/>
            </a:pPr>
            <a:r>
              <a:rPr lang="zh-CN" altLang="en-US" sz="4000" b="1" smtClean="0">
                <a:solidFill>
                  <a:srgbClr val="7030A0"/>
                </a:solidFill>
                <a:latin typeface="方正舒体"/>
                <a:ea typeface="方正舒体"/>
                <a:cs typeface="方正舒体"/>
                <a:hlinkClick r:id="rId7" action="ppaction://hlinksldjump"/>
              </a:rPr>
              <a:t>云南的少数民族</a:t>
            </a:r>
            <a:r>
              <a:rPr lang="en-US" altLang="zh-CN" sz="4000" b="1" smtClean="0">
                <a:solidFill>
                  <a:srgbClr val="7030A0"/>
                </a:solidFill>
                <a:latin typeface="方正舒体"/>
                <a:ea typeface="方正舒体"/>
                <a:cs typeface="方正舒体"/>
                <a:hlinkClick r:id="rId7" action="ppaction://hlinksldjump"/>
              </a:rPr>
              <a:t>——</a:t>
            </a:r>
            <a:r>
              <a:rPr lang="zh-CN" altLang="en-US" sz="4000" b="1" smtClean="0">
                <a:solidFill>
                  <a:srgbClr val="7030A0"/>
                </a:solidFill>
                <a:latin typeface="方正舒体"/>
                <a:ea typeface="方正舒体"/>
                <a:cs typeface="方正舒体"/>
                <a:hlinkClick r:id="rId7" action="ppaction://hlinksldjump"/>
              </a:rPr>
              <a:t>第四页</a:t>
            </a:r>
            <a:endParaRPr lang="en-US" altLang="zh-CN" sz="4000" b="1" smtClean="0">
              <a:solidFill>
                <a:srgbClr val="7030A0"/>
              </a:solidFill>
              <a:latin typeface="方正舒体"/>
              <a:ea typeface="方正舒体"/>
              <a:cs typeface="方正舒体"/>
            </a:endParaRPr>
          </a:p>
          <a:p>
            <a:pPr eaLnBrk="1" hangingPunct="1">
              <a:buFont typeface="Arial" charset="0"/>
              <a:buNone/>
            </a:pPr>
            <a:r>
              <a:rPr lang="zh-CN" altLang="en-US" sz="4000" b="1" smtClean="0">
                <a:solidFill>
                  <a:srgbClr val="7030A0"/>
                </a:solidFill>
                <a:latin typeface="方正舒体"/>
                <a:ea typeface="方正舒体"/>
                <a:cs typeface="方正舒体"/>
                <a:hlinkClick r:id="rId8" action="ppaction://hlinksldjump"/>
              </a:rPr>
              <a:t>傣族</a:t>
            </a:r>
            <a:r>
              <a:rPr lang="en-US" altLang="zh-CN" sz="4000" b="1" smtClean="0">
                <a:solidFill>
                  <a:srgbClr val="7030A0"/>
                </a:solidFill>
                <a:latin typeface="方正舒体"/>
                <a:ea typeface="方正舒体"/>
                <a:cs typeface="方正舒体"/>
                <a:hlinkClick r:id="rId8" action="ppaction://hlinksldjump"/>
              </a:rPr>
              <a:t>——</a:t>
            </a:r>
            <a:r>
              <a:rPr lang="zh-CN" altLang="en-US" sz="4000" b="1" smtClean="0">
                <a:solidFill>
                  <a:srgbClr val="7030A0"/>
                </a:solidFill>
                <a:latin typeface="方正舒体"/>
                <a:ea typeface="方正舒体"/>
                <a:cs typeface="方正舒体"/>
                <a:hlinkClick r:id="rId8" action="ppaction://hlinksldjump"/>
              </a:rPr>
              <a:t>第五页</a:t>
            </a:r>
            <a:endParaRPr lang="en-US" altLang="zh-CN" sz="4000" b="1" smtClean="0">
              <a:solidFill>
                <a:srgbClr val="7030A0"/>
              </a:solidFill>
              <a:latin typeface="方正舒体"/>
              <a:ea typeface="方正舒体"/>
              <a:cs typeface="方正舒体"/>
            </a:endParaRPr>
          </a:p>
          <a:p>
            <a:pPr eaLnBrk="1" hangingPunct="1">
              <a:buFont typeface="Arial" charset="0"/>
              <a:buNone/>
            </a:pPr>
            <a:r>
              <a:rPr lang="zh-CN" altLang="en-US" sz="4000" b="1" smtClean="0">
                <a:solidFill>
                  <a:srgbClr val="7030A0"/>
                </a:solidFill>
                <a:latin typeface="方正舒体"/>
                <a:ea typeface="方正舒体"/>
                <a:cs typeface="方正舒体"/>
                <a:hlinkClick r:id="rId9" action="ppaction://hlinksldjump"/>
              </a:rPr>
              <a:t>彝族</a:t>
            </a:r>
            <a:r>
              <a:rPr lang="en-US" altLang="zh-CN" sz="4000" b="1" smtClean="0">
                <a:solidFill>
                  <a:srgbClr val="7030A0"/>
                </a:solidFill>
                <a:latin typeface="方正舒体"/>
                <a:ea typeface="方正舒体"/>
                <a:cs typeface="方正舒体"/>
                <a:hlinkClick r:id="rId9" action="ppaction://hlinksldjump"/>
              </a:rPr>
              <a:t>——</a:t>
            </a:r>
            <a:r>
              <a:rPr lang="zh-CN" altLang="en-US" sz="4000" b="1" smtClean="0">
                <a:solidFill>
                  <a:srgbClr val="7030A0"/>
                </a:solidFill>
                <a:latin typeface="方正舒体"/>
                <a:ea typeface="方正舒体"/>
                <a:cs typeface="方正舒体"/>
                <a:hlinkClick r:id="rId9" action="ppaction://hlinksldjump"/>
              </a:rPr>
              <a:t>第六页</a:t>
            </a:r>
            <a:endParaRPr lang="en-US" altLang="zh-CN" sz="4000" b="1" smtClean="0">
              <a:solidFill>
                <a:srgbClr val="7030A0"/>
              </a:solidFill>
              <a:latin typeface="方正舒体"/>
              <a:ea typeface="方正舒体"/>
              <a:cs typeface="方正舒体"/>
            </a:endParaRPr>
          </a:p>
          <a:p>
            <a:pPr eaLnBrk="1" hangingPunct="1"/>
            <a:endParaRPr lang="zh-CN" altLang="en-US" sz="4000" b="1" smtClean="0">
              <a:solidFill>
                <a:srgbClr val="7030A0"/>
              </a:solidFill>
              <a:latin typeface="方正舒体"/>
              <a:ea typeface="方正舒体"/>
              <a:cs typeface="方正舒体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s://ps.ssl.qhimg.com/dr/_110_100/t01ac1888f39d0b9f00.jpg#1475290345#14752903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7200" smtClean="0">
                <a:solidFill>
                  <a:srgbClr val="002060"/>
                </a:solidFill>
                <a:latin typeface="华文行楷"/>
                <a:ea typeface="华文行楷"/>
                <a:cs typeface="华文行楷"/>
              </a:rPr>
              <a:t>云南的景区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zh-CN" altLang="en-US" b="1" smtClean="0">
                <a:solidFill>
                  <a:srgbClr val="FF0000"/>
                </a:solidFill>
                <a:latin typeface="方正舒体"/>
                <a:ea typeface="方正舒体"/>
                <a:cs typeface="方正舒体"/>
              </a:rPr>
              <a:t>路南石林、滇池大观楼、苍山洱海、</a:t>
            </a:r>
            <a:endParaRPr lang="en-US" altLang="zh-CN" b="1" smtClean="0">
              <a:solidFill>
                <a:srgbClr val="FF0000"/>
              </a:solidFill>
              <a:latin typeface="方正舒体"/>
              <a:ea typeface="方正舒体"/>
              <a:cs typeface="方正舒体"/>
            </a:endParaRPr>
          </a:p>
          <a:p>
            <a:pPr eaLnBrk="1" hangingPunct="1"/>
            <a:r>
              <a:rPr lang="zh-CN" altLang="en-US" b="1" smtClean="0">
                <a:solidFill>
                  <a:srgbClr val="FF0000"/>
                </a:solidFill>
                <a:latin typeface="方正舒体"/>
                <a:ea typeface="方正舒体"/>
                <a:cs typeface="方正舒体"/>
              </a:rPr>
              <a:t>大理三塔、九乡风景区、西双版纳、</a:t>
            </a:r>
            <a:endParaRPr lang="en-US" altLang="zh-CN" b="1" smtClean="0">
              <a:solidFill>
                <a:srgbClr val="FF0000"/>
              </a:solidFill>
              <a:latin typeface="方正舒体"/>
              <a:ea typeface="方正舒体"/>
              <a:cs typeface="方正舒体"/>
            </a:endParaRPr>
          </a:p>
          <a:p>
            <a:pPr eaLnBrk="1" hangingPunct="1"/>
            <a:r>
              <a:rPr lang="zh-CN" altLang="en-US" b="1" smtClean="0">
                <a:solidFill>
                  <a:srgbClr val="FF0000"/>
                </a:solidFill>
                <a:latin typeface="方正舒体"/>
                <a:ea typeface="方正舒体"/>
                <a:cs typeface="方正舒体"/>
              </a:rPr>
              <a:t>梅里雪山、砚山浴仙湖、武定狮子山、</a:t>
            </a:r>
          </a:p>
          <a:p>
            <a:pPr eaLnBrk="1" hangingPunct="1"/>
            <a:r>
              <a:rPr lang="zh-CN" altLang="en-US" b="1" smtClean="0">
                <a:solidFill>
                  <a:srgbClr val="FF0000"/>
                </a:solidFill>
                <a:latin typeface="方正舒体"/>
                <a:ea typeface="方正舒体"/>
                <a:cs typeface="方正舒体"/>
              </a:rPr>
              <a:t>叠水河瀑布、野象谷、玉水寨、</a:t>
            </a:r>
          </a:p>
        </p:txBody>
      </p:sp>
      <p:sp>
        <p:nvSpPr>
          <p:cNvPr id="5" name="动作按钮: 第一张 4">
            <a:hlinkClick r:id="rId3" action="ppaction://hlinksldjump" highlightClick="1"/>
          </p:cNvPr>
          <p:cNvSpPr/>
          <p:nvPr/>
        </p:nvSpPr>
        <p:spPr>
          <a:xfrm>
            <a:off x="7500938" y="5857875"/>
            <a:ext cx="642937" cy="78581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76" name="Picture 16" descr="http://p4.so.qhmsg.com/bdr/_240_/t016d28657ac35363f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鸡棕</a:t>
            </a:r>
            <a:endParaRPr lang="en-US" altLang="zh-CN" b="1" dirty="0" smtClean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zh-CN" b="1" dirty="0" smtClean="0">
              <a:solidFill>
                <a:srgbClr val="A32500"/>
              </a:solidFill>
              <a:latin typeface="华文行楷" pitchFamily="2" charset="-122"/>
              <a:ea typeface="华文行楷" pitchFamily="2" charset="-122"/>
              <a:cs typeface="宋体" panose="02010600030101010101" pitchFamily="2" charset="-122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zh-CN" b="1" dirty="0" smtClean="0">
              <a:solidFill>
                <a:srgbClr val="A32500"/>
              </a:solidFill>
              <a:latin typeface="华文行楷" pitchFamily="2" charset="-122"/>
              <a:ea typeface="华文行楷" pitchFamily="2" charset="-122"/>
              <a:cs typeface="宋体" panose="02010600030101010101" pitchFamily="2" charset="-122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b="1" dirty="0" smtClean="0">
                <a:solidFill>
                  <a:srgbClr val="A325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                   </a:t>
            </a:r>
            <a:endParaRPr lang="en-US" altLang="zh-CN" b="1" dirty="0" smtClean="0">
              <a:solidFill>
                <a:srgbClr val="A32500"/>
              </a:solidFill>
              <a:latin typeface="华文行楷" pitchFamily="2" charset="-122"/>
              <a:ea typeface="华文行楷" pitchFamily="2" charset="-122"/>
              <a:cs typeface="宋体" panose="02010600030101010101" pitchFamily="2" charset="-122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zh-CN" b="1" dirty="0" smtClean="0">
              <a:solidFill>
                <a:srgbClr val="A32500"/>
              </a:solidFill>
              <a:latin typeface="华文行楷" pitchFamily="2" charset="-122"/>
              <a:ea typeface="华文行楷" pitchFamily="2" charset="-122"/>
              <a:cs typeface="宋体" panose="02010600030101010101" pitchFamily="2" charset="-122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zh-CN" b="1" dirty="0" smtClean="0">
              <a:solidFill>
                <a:srgbClr val="A32500"/>
              </a:solidFill>
              <a:latin typeface="华文行楷" pitchFamily="2" charset="-122"/>
              <a:ea typeface="华文行楷" pitchFamily="2" charset="-122"/>
              <a:cs typeface="宋体" panose="02010600030101010101" pitchFamily="2" charset="-122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  <a:cs typeface="宋体" panose="02010600030101010101" pitchFamily="2" charset="-122"/>
              </a:rPr>
              <a:t>大救驾        鸡枞菌        </a:t>
            </a:r>
            <a:r>
              <a:rPr lang="zh-CN" altLang="en-US" b="1" dirty="0" smtClean="0">
                <a:solidFill>
                  <a:srgbClr val="FF0000"/>
                </a:solidFill>
                <a:latin typeface="方正舒体" pitchFamily="2" charset="-122"/>
                <a:ea typeface="方正舒体" pitchFamily="2" charset="-122"/>
              </a:rPr>
              <a:t>墨江紫米</a:t>
            </a:r>
            <a:endParaRPr lang="zh-CN" altLang="en-US" b="1" dirty="0" smtClean="0">
              <a:solidFill>
                <a:srgbClr val="FF0000"/>
              </a:solidFill>
              <a:latin typeface="方正舒体" pitchFamily="2" charset="-122"/>
              <a:ea typeface="方正舒体" pitchFamily="2" charset="-122"/>
              <a:cs typeface="宋体" panose="02010600030101010101" pitchFamily="2" charset="-122"/>
            </a:endParaRPr>
          </a:p>
        </p:txBody>
      </p:sp>
      <p:pic>
        <p:nvPicPr>
          <p:cNvPr id="15362" name="Picture 2" descr="https://i.ssl.qhimg.com/dmsmfl/120_115_/t014a79f053825a9895.jpg?size=268x2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2286000"/>
            <a:ext cx="1143000" cy="11430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  <a:headEnd/>
            <a:tailEnd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071813" y="1643063"/>
            <a:ext cx="17859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1">
                <a:latin typeface="华文行楷"/>
                <a:ea typeface="华文行楷"/>
                <a:cs typeface="华文行楷"/>
              </a:rPr>
              <a:t> </a:t>
            </a:r>
            <a:r>
              <a:rPr lang="zh-CN" altLang="en-US" sz="3200" b="1">
                <a:solidFill>
                  <a:srgbClr val="FF0000"/>
                </a:solidFill>
                <a:latin typeface="华文行楷"/>
                <a:ea typeface="华文行楷"/>
                <a:cs typeface="华文行楷"/>
              </a:rPr>
              <a:t>普洱茶</a:t>
            </a:r>
          </a:p>
        </p:txBody>
      </p:sp>
      <p:pic>
        <p:nvPicPr>
          <p:cNvPr id="15364" name="Picture 4" descr="http://s1.cdn.xiangha.com/zhishi/201402/251231346851.jpg/MTgweDEzM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2214554"/>
            <a:ext cx="1714500" cy="114300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5857875" y="1643063"/>
            <a:ext cx="2236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华文行楷"/>
                <a:ea typeface="华文行楷"/>
                <a:cs typeface="华文行楷"/>
              </a:rPr>
              <a:t>云南鲜花饼</a:t>
            </a:r>
          </a:p>
        </p:txBody>
      </p:sp>
      <p:pic>
        <p:nvPicPr>
          <p:cNvPr id="15366" name="Picture 6" descr="http://s1.cdn.xiangha.com/zhishi/201412/112038026558.jpg/MTgweDEzM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2214554"/>
            <a:ext cx="1857388" cy="12144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5370" name="Picture 10" descr="大救驾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58" y="3571876"/>
            <a:ext cx="1714500" cy="1238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72" name="Picture 12" descr="墨江紫米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143636" y="3571559"/>
            <a:ext cx="1714500" cy="1238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5374" name="Picture 14" descr="鸡枞菌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249613" y="3571875"/>
            <a:ext cx="1714500" cy="1238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4" name="TextBox 23"/>
          <p:cNvSpPr txBox="1"/>
          <p:nvPr/>
        </p:nvSpPr>
        <p:spPr>
          <a:xfrm>
            <a:off x="1857375" y="142875"/>
            <a:ext cx="5643563" cy="1446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8800" b="1" dirty="0">
                <a:solidFill>
                  <a:schemeClr val="accent6">
                    <a:lumMod val="50000"/>
                  </a:schemeClr>
                </a:solidFill>
                <a:latin typeface="方正舒体" pitchFamily="2" charset="-122"/>
                <a:ea typeface="方正舒体" pitchFamily="2" charset="-122"/>
              </a:rPr>
              <a:t>云南特产</a:t>
            </a:r>
          </a:p>
        </p:txBody>
      </p:sp>
      <p:sp>
        <p:nvSpPr>
          <p:cNvPr id="13" name="动作按钮: 第一张 12">
            <a:hlinkClick r:id="rId12" action="ppaction://hlinksldjump" highlightClick="1"/>
          </p:cNvPr>
          <p:cNvSpPr/>
          <p:nvPr/>
        </p:nvSpPr>
        <p:spPr>
          <a:xfrm>
            <a:off x="7500938" y="5857875"/>
            <a:ext cx="642937" cy="78581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50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500"/>
                            </p:stCondLst>
                            <p:childTnLst>
                              <p:par>
                                <p:cTn id="5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500"/>
                            </p:stCondLst>
                            <p:childTnLst>
                              <p:par>
                                <p:cTn id="5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p1.so.qhmsg.com/bdr/_240_/t0150f1be732bfd347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6000" b="1" smtClean="0">
                <a:solidFill>
                  <a:srgbClr val="FF0000"/>
                </a:solidFill>
                <a:latin typeface="华文行楷"/>
                <a:ea typeface="华文行楷"/>
                <a:cs typeface="华文行楷"/>
              </a:rPr>
              <a:t>云南的简称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z="4000" b="1" smtClean="0">
                <a:solidFill>
                  <a:srgbClr val="00B0F0"/>
                </a:solidFill>
                <a:latin typeface="华文行楷"/>
                <a:ea typeface="华文行楷"/>
                <a:cs typeface="华文行楷"/>
              </a:rPr>
              <a:t>云南省：因为在云岭以南而得名。相传汉武帝时有人在白崖看见彩云，派人追</a:t>
            </a:r>
            <a:r>
              <a:rPr lang="zh-CN" altLang="en-US" sz="4000" b="1" smtClean="0">
                <a:solidFill>
                  <a:srgbClr val="00B0F0"/>
                </a:solidFill>
                <a:latin typeface="方正舒体"/>
                <a:ea typeface="方正舒体"/>
                <a:cs typeface="方正舒体"/>
              </a:rPr>
              <a:t></a:t>
            </a:r>
            <a:r>
              <a:rPr lang="zh-CN" altLang="en-US" sz="4000" b="1" smtClean="0">
                <a:solidFill>
                  <a:srgbClr val="00B0F0"/>
                </a:solidFill>
                <a:latin typeface="华文行楷"/>
                <a:ea typeface="华文行楷"/>
                <a:cs typeface="华文行楷"/>
              </a:rPr>
              <a:t>彩云到这里，因为设立的县在彩云的边，所以叫云南，简称云。因为昆明附近是古代滇国，故又简称滇。 </a:t>
            </a:r>
            <a:r>
              <a:rPr lang="zh-CN" altLang="en-US" b="1" smtClean="0">
                <a:solidFill>
                  <a:srgbClr val="00B0F0"/>
                </a:solidFill>
              </a:rPr>
              <a:t/>
            </a:r>
            <a:br>
              <a:rPr lang="zh-CN" altLang="en-US" b="1" smtClean="0">
                <a:solidFill>
                  <a:srgbClr val="00B0F0"/>
                </a:solidFill>
              </a:rPr>
            </a:br>
            <a:endParaRPr lang="zh-CN" altLang="en-US" b="1" smtClean="0">
              <a:solidFill>
                <a:srgbClr val="00B0F0"/>
              </a:solidFill>
            </a:endParaRPr>
          </a:p>
        </p:txBody>
      </p:sp>
      <p:sp>
        <p:nvSpPr>
          <p:cNvPr id="5" name="动作按钮: 第一张 4">
            <a:hlinkClick r:id="rId3" action="ppaction://hlinksldjump" highlightClick="1"/>
          </p:cNvPr>
          <p:cNvSpPr/>
          <p:nvPr/>
        </p:nvSpPr>
        <p:spPr>
          <a:xfrm>
            <a:off x="7500938" y="5857875"/>
            <a:ext cx="642937" cy="78581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p0.so.qhmsg.com/bdr/_240_/t01e46c686ceca1005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smtClean="0">
                <a:solidFill>
                  <a:srgbClr val="002060"/>
                </a:solidFill>
                <a:latin typeface="华文行楷"/>
                <a:ea typeface="华文行楷"/>
                <a:cs typeface="华文行楷"/>
              </a:rPr>
              <a:t>云南的少数民族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zh-CN" altLang="en-US" sz="2200" b="1" smtClean="0">
                <a:solidFill>
                  <a:srgbClr val="EF1D22"/>
                </a:solidFill>
                <a:latin typeface="华文行楷"/>
                <a:ea typeface="华文行楷"/>
                <a:cs typeface="华文行楷"/>
              </a:rPr>
              <a:t>云南，是中国少数民族最多的省份，全国有</a:t>
            </a:r>
            <a:r>
              <a:rPr lang="en-US" altLang="zh-CN" sz="2200" b="1" smtClean="0">
                <a:solidFill>
                  <a:srgbClr val="EF1D22"/>
                </a:solidFill>
                <a:latin typeface="华文行楷"/>
                <a:ea typeface="华文行楷"/>
                <a:cs typeface="华文行楷"/>
              </a:rPr>
              <a:t>56</a:t>
            </a:r>
            <a:r>
              <a:rPr lang="zh-CN" altLang="en-US" sz="2200" b="1" smtClean="0">
                <a:solidFill>
                  <a:srgbClr val="EF1D22"/>
                </a:solidFill>
                <a:latin typeface="华文行楷"/>
                <a:ea typeface="华文行楷"/>
                <a:cs typeface="华文行楷"/>
              </a:rPr>
              <a:t>个民族，云南除汉族外，人口在</a:t>
            </a:r>
            <a:r>
              <a:rPr lang="en-US" altLang="zh-CN" sz="2200" b="1" smtClean="0">
                <a:solidFill>
                  <a:srgbClr val="EF1D22"/>
                </a:solidFill>
                <a:latin typeface="华文行楷"/>
                <a:ea typeface="华文行楷"/>
                <a:cs typeface="华文行楷"/>
              </a:rPr>
              <a:t>4000</a:t>
            </a:r>
            <a:r>
              <a:rPr lang="zh-CN" altLang="en-US" sz="2200" b="1" smtClean="0">
                <a:solidFill>
                  <a:srgbClr val="EF1D22"/>
                </a:solidFill>
                <a:latin typeface="华文行楷"/>
                <a:ea typeface="华文行楷"/>
                <a:cs typeface="华文行楷"/>
              </a:rPr>
              <a:t>人以上的还聚居着</a:t>
            </a:r>
            <a:r>
              <a:rPr lang="en-US" altLang="zh-CN" sz="2200" b="1" smtClean="0">
                <a:solidFill>
                  <a:srgbClr val="EF1D22"/>
                </a:solidFill>
                <a:latin typeface="华文行楷"/>
                <a:ea typeface="华文行楷"/>
                <a:cs typeface="华文行楷"/>
              </a:rPr>
              <a:t>25</a:t>
            </a:r>
            <a:r>
              <a:rPr lang="zh-CN" altLang="en-US" sz="2200" b="1" smtClean="0">
                <a:solidFill>
                  <a:srgbClr val="EF1D22"/>
                </a:solidFill>
                <a:latin typeface="华文行楷"/>
                <a:ea typeface="华文行楷"/>
                <a:cs typeface="华文行楷"/>
              </a:rPr>
              <a:t>个民族，这些民族分别是：彝、白、哈尼、 壮、傣、苗、傈僳、回、拉祜、佤、纳西、瑶、藏、景颇、布依、普米、怒、阿昌、德昂、基诺、水、蒙古、布朗、独龙、满。全省少数民族人口占总人 口的近</a:t>
            </a:r>
            <a:r>
              <a:rPr lang="en-US" altLang="zh-CN" sz="2200" b="1" smtClean="0">
                <a:solidFill>
                  <a:srgbClr val="EF1D22"/>
                </a:solidFill>
                <a:latin typeface="华文行楷"/>
                <a:ea typeface="华文行楷"/>
                <a:cs typeface="华文行楷"/>
              </a:rPr>
              <a:t>1/3</a:t>
            </a:r>
            <a:r>
              <a:rPr lang="zh-CN" altLang="en-US" sz="2200" b="1" smtClean="0">
                <a:solidFill>
                  <a:srgbClr val="EF1D22"/>
                </a:solidFill>
                <a:latin typeface="华文行楷"/>
                <a:ea typeface="华文行楷"/>
                <a:cs typeface="华文行楷"/>
              </a:rPr>
              <a:t>。早在氏族社会时期，云南就生活着“羌、濮、越”三大族群，他们是云南最早的先民，秦汉时期总称为“西南夷”。后经历代的不断迁徙、 分化、演变、融合，到了明、清中期的分布和特点才趋于稳定。彝族主要分布在滇东北、苗族主要分布在滇东和滇东南地区；傈僳、怒、独龙、哈尼、 傣、拉祜、佤、景颇、布朗、纳西、藏、阿昌和德昂等族主要分布在滇西，滇南、滇西北的广大地区。另外，各民族居住的立体分布也较明显。白、壮、 回、纳西等族多居于平坝；傣、阿昌居于低热河谷；彝、哈尼、拉祜、佤、景颇、布朗、瑶、德昂多居于半山区或边远山区；苗族多居于高寒山区；藏 和普米居于滇西北高原；傈僳、怒和独龙族则分布在怒江、独龙江两侧的山区。</a:t>
            </a:r>
          </a:p>
        </p:txBody>
      </p:sp>
      <p:sp>
        <p:nvSpPr>
          <p:cNvPr id="5" name="动作按钮: 第一张 4">
            <a:hlinkClick r:id="rId3" action="ppaction://hlinksldjump" highlightClick="1"/>
          </p:cNvPr>
          <p:cNvSpPr/>
          <p:nvPr/>
        </p:nvSpPr>
        <p:spPr>
          <a:xfrm>
            <a:off x="7643813" y="5857875"/>
            <a:ext cx="642937" cy="78581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72" name="Picture 16" descr="http://p2.so.qhmsg.com/bdr/_240_/t01b574b16ab7fb7bf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8000" b="1" smtClean="0">
                <a:solidFill>
                  <a:srgbClr val="FFC000"/>
                </a:solidFill>
                <a:latin typeface="方正舒体"/>
                <a:ea typeface="方正舒体"/>
                <a:cs typeface="方正舒体"/>
              </a:rPr>
              <a:t>傣族</a:t>
            </a:r>
          </a:p>
        </p:txBody>
      </p:sp>
      <p:sp>
        <p:nvSpPr>
          <p:cNvPr id="2150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pic>
        <p:nvPicPr>
          <p:cNvPr id="19460" name="Picture 4" descr="http://p3.so.qhmsg.com/bdr/_240_/t01581e9dcf3b5202a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643050"/>
            <a:ext cx="2876550" cy="22860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62" name="Picture 6" descr="http://p1.so.qhmsg.com/bdr/_240_/t019afd4dfa9d564b1b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4286256"/>
            <a:ext cx="1514475" cy="228600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9464" name="Picture 8" descr="http://p2.so.qhmsg.com/bdr/_240_/t0113f29f1940f4d41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16" y="1643050"/>
            <a:ext cx="1838325" cy="22860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9466" name="Picture 10" descr="http://p3.so.qhmsg.com/bdr/_240_/t01b6ca5a7dc650ca18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48" y="4214818"/>
            <a:ext cx="1524000" cy="22860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9468" name="Picture 12" descr="http://p2.so.qhmsg.com/bdr/_240_/t01c9b945143ccafa52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43240" y="4357694"/>
            <a:ext cx="3267075" cy="21145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70" name="Picture 14" descr="http://p3.so.qhmsg.com/bdr/_240_/t01ffbd934c49c5ea38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357554" y="1643050"/>
            <a:ext cx="3352800" cy="22860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3.so.qhmsg.com/bdr/_240_/t01cf6bdecdfa530583.jpg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8000" b="1" smtClean="0">
                <a:solidFill>
                  <a:srgbClr val="FFC000"/>
                </a:solidFill>
                <a:latin typeface="华文行楷"/>
                <a:ea typeface="华文行楷"/>
                <a:cs typeface="华文行楷"/>
              </a:rPr>
              <a:t>傣族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b="1" dirty="0" smtClean="0">
                <a:solidFill>
                  <a:schemeClr val="tx2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傣族是中国少数民族之一，与百濮及百越中的滇越有关，与缅甸的掸族、老挝的主体民族佬族和泰国的主体民族泰族，印度阿萨姆阿豪姆人有历史和文化渊源，语言和习俗也与上述民族接近。在泰国与老挝称傣泐族。傣族是一个跨境民族，与缅甸的掸</a:t>
            </a:r>
            <a:r>
              <a:rPr lang="en-US" altLang="zh-CN" b="1" dirty="0" smtClean="0">
                <a:solidFill>
                  <a:schemeClr val="tx2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(</a:t>
            </a:r>
            <a:r>
              <a:rPr lang="zh-CN" altLang="en-US" b="1" dirty="0" smtClean="0">
                <a:solidFill>
                  <a:schemeClr val="tx2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傣</a:t>
            </a:r>
            <a:r>
              <a:rPr lang="en-US" altLang="zh-CN" b="1" dirty="0" smtClean="0">
                <a:solidFill>
                  <a:schemeClr val="tx2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)</a:t>
            </a:r>
            <a:r>
              <a:rPr lang="zh-CN" altLang="en-US" b="1" dirty="0" smtClean="0">
                <a:solidFill>
                  <a:schemeClr val="tx2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族、老挝的主体民族佬族，泰国的主体民族泰族，印度的阿萨姆邦的阿洪傣都有着渊源关系。全球傣（泰、掸）总人口</a:t>
            </a:r>
            <a:r>
              <a:rPr lang="en-US" altLang="zh-CN" b="1" dirty="0" smtClean="0">
                <a:solidFill>
                  <a:schemeClr val="tx2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6000</a:t>
            </a:r>
            <a:r>
              <a:rPr lang="zh-CN" altLang="en-US" b="1" dirty="0" smtClean="0">
                <a:solidFill>
                  <a:schemeClr val="tx2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万以上。大部分傣族自称为“傣”、“泰”，他称为“掸”、“阿萨”</a:t>
            </a:r>
            <a:r>
              <a:rPr lang="zh-CN" altLang="en-US" dirty="0" smtClean="0">
                <a:solidFill>
                  <a:schemeClr val="tx2">
                    <a:lumMod val="50000"/>
                  </a:schemeClr>
                </a:solidFill>
              </a:rPr>
              <a:t>。</a:t>
            </a:r>
            <a:endParaRPr lang="zh-CN" alt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动作按钮: 第一张 4">
            <a:hlinkClick r:id="rId3" action="ppaction://hlinksldjump" highlightClick="1"/>
          </p:cNvPr>
          <p:cNvSpPr/>
          <p:nvPr/>
        </p:nvSpPr>
        <p:spPr>
          <a:xfrm>
            <a:off x="7572375" y="5857875"/>
            <a:ext cx="642938" cy="78581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4" name="Picture 14" descr="http://p0.so.qhmsg.com/bdr/_240_/t01cf9d1d85f0921cb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8000" b="1" smtClean="0">
                <a:solidFill>
                  <a:srgbClr val="00B050"/>
                </a:solidFill>
                <a:latin typeface="华文行楷"/>
                <a:ea typeface="华文行楷"/>
                <a:cs typeface="华文行楷"/>
              </a:rPr>
              <a:t>彝族</a:t>
            </a:r>
          </a:p>
        </p:txBody>
      </p:sp>
      <p:sp>
        <p:nvSpPr>
          <p:cNvPr id="2355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pic>
        <p:nvPicPr>
          <p:cNvPr id="20482" name="Picture 2" descr="http://p2.so.qhmsg.com/bdr/_240_/t019a4bcd8dff7e567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1643063"/>
            <a:ext cx="30194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 descr="http://p2.so.qhmsg.com/bdr/_240_/t0121ab63261f52c7a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75" y="1643063"/>
            <a:ext cx="17145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6" descr="http://p0.so.qhmsg.com/bdr/_240_/t014f000ad8a0e1a67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14625" y="3929063"/>
            <a:ext cx="31432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8" descr="http://p0.so.qhmsg.com/bdr/_240_/t01b59d775f7f0c9d10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43563" y="1571625"/>
            <a:ext cx="32385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Picture 10" descr="http://p4.so.qhmsg.com/bdr/_240_/t01dcb7fd0db48a89c4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88" y="4214813"/>
            <a:ext cx="17240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2" name="Picture 12" descr="http://p3.so.qhmsg.com/bdr/_240_/t01dd9996d3b0a6eccd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08700" y="4071938"/>
            <a:ext cx="2901950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880</Words>
  <Application>WPS 演示</Application>
  <PresentationFormat>全屏显示(4:3)</PresentationFormat>
  <Paragraphs>37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演示文稿设计模板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Arial</vt:lpstr>
      <vt:lpstr>宋体</vt:lpstr>
      <vt:lpstr>Calibri</vt:lpstr>
      <vt:lpstr>华文行楷</vt:lpstr>
      <vt:lpstr>方正舒体</vt:lpstr>
      <vt:lpstr>Office 主题</vt:lpstr>
      <vt:lpstr>这是一个无处不在的地方  </vt:lpstr>
      <vt:lpstr>目录</vt:lpstr>
      <vt:lpstr>云南的景区</vt:lpstr>
      <vt:lpstr>幻灯片 4</vt:lpstr>
      <vt:lpstr>云南的简称</vt:lpstr>
      <vt:lpstr>云南的少数民族</vt:lpstr>
      <vt:lpstr>傣族</vt:lpstr>
      <vt:lpstr>傣族</vt:lpstr>
      <vt:lpstr>彝族</vt:lpstr>
      <vt:lpstr>彝族</vt:lpstr>
      <vt:lpstr>幻灯片 11</vt:lpstr>
      <vt:lpstr>幻灯片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这是一个无处不在的地方  云南 </dc:title>
  <dc:creator>l</dc:creator>
  <cp:lastModifiedBy>微软用户</cp:lastModifiedBy>
  <cp:revision>17</cp:revision>
  <dcterms:created xsi:type="dcterms:W3CDTF">2016-10-01T02:48:00Z</dcterms:created>
  <dcterms:modified xsi:type="dcterms:W3CDTF">2016-10-21T07:13:27Z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2052-10.1.0.5975</vt:lpwstr>
  </property>
</Properties>
</file>