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01" r:id="rId3"/>
    <p:sldId id="266" r:id="rId4"/>
    <p:sldId id="273" r:id="rId5"/>
    <p:sldId id="283" r:id="rId6"/>
    <p:sldId id="284" r:id="rId7"/>
    <p:sldId id="306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F5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58" y="-96"/>
      </p:cViewPr>
      <p:guideLst>
        <p:guide orient="horz" pos="217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3579495" y="3394075"/>
            <a:ext cx="3067685" cy="1303020"/>
            <a:chOff x="5637" y="5345"/>
            <a:chExt cx="5074" cy="4789"/>
          </a:xfrm>
        </p:grpSpPr>
        <p:sp>
          <p:nvSpPr>
            <p:cNvPr id="3" name="线形标注 1 2"/>
            <p:cNvSpPr/>
            <p:nvPr/>
          </p:nvSpPr>
          <p:spPr>
            <a:xfrm>
              <a:off x="5637" y="8800"/>
              <a:ext cx="2304" cy="1335"/>
            </a:xfrm>
            <a:prstGeom prst="borderCallout1">
              <a:avLst>
                <a:gd name="adj1" fmla="val -352"/>
                <a:gd name="adj2" fmla="val -2088"/>
                <a:gd name="adj3" fmla="val -266741"/>
                <a:gd name="adj4" fmla="val -4986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/>
                <a:t>英文下括号</a:t>
              </a:r>
              <a:endParaRPr lang="zh-CN" altLang="en-US"/>
            </a:p>
          </p:txBody>
        </p:sp>
        <p:cxnSp>
          <p:nvCxnSpPr>
            <p:cNvPr id="4" name="直接箭头连接符 3"/>
            <p:cNvCxnSpPr/>
            <p:nvPr/>
          </p:nvCxnSpPr>
          <p:spPr>
            <a:xfrm flipH="1">
              <a:off x="7881" y="5345"/>
              <a:ext cx="2830" cy="3457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文本框 1"/>
          <p:cNvSpPr txBox="1"/>
          <p:nvPr/>
        </p:nvSpPr>
        <p:spPr>
          <a:xfrm>
            <a:off x="244475" y="1711960"/>
            <a:ext cx="8342630" cy="2984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400" b="1" dirty="0" smtClean="0"/>
              <a:t>显示打印命令：</a:t>
            </a:r>
            <a:endParaRPr lang="en-US" altLang="zh-CN" sz="7200" b="1" dirty="0" smtClean="0"/>
          </a:p>
          <a:p>
            <a:r>
              <a:rPr lang="en-US" altLang="zh-CN" sz="7200" b="1" dirty="0" smtClean="0"/>
              <a:t>Print</a:t>
            </a:r>
            <a:r>
              <a:rPr lang="zh-CN" altLang="en-US" sz="7200" b="1" dirty="0" smtClean="0"/>
              <a:t>（</a:t>
            </a:r>
            <a:r>
              <a:rPr lang="en-US" altLang="zh-CN" sz="7200" b="1" dirty="0" smtClean="0"/>
              <a:t>”</a:t>
            </a:r>
            <a:r>
              <a:rPr lang="zh-CN" altLang="en-US" sz="7200" b="1" dirty="0" smtClean="0"/>
              <a:t>习大大</a:t>
            </a:r>
            <a:r>
              <a:rPr lang="en-US" altLang="zh-CN" sz="7200" b="1" dirty="0" smtClean="0"/>
              <a:t>”</a:t>
            </a:r>
            <a:r>
              <a:rPr lang="zh-CN" altLang="en-US" sz="7200" b="1" dirty="0" smtClean="0"/>
              <a:t>）</a:t>
            </a:r>
            <a:br>
              <a:rPr lang="zh-CN" altLang="en-US" sz="7200" b="1" dirty="0" smtClean="0"/>
            </a:br>
            <a:endParaRPr lang="en-US" altLang="zh-CN" sz="7200" b="1" dirty="0" smtClean="0"/>
          </a:p>
        </p:txBody>
      </p:sp>
      <p:grpSp>
        <p:nvGrpSpPr>
          <p:cNvPr id="8" name="组合 7"/>
          <p:cNvGrpSpPr/>
          <p:nvPr/>
        </p:nvGrpSpPr>
        <p:grpSpPr>
          <a:xfrm>
            <a:off x="6444615" y="962660"/>
            <a:ext cx="1964055" cy="1673860"/>
            <a:chOff x="10149" y="1516"/>
            <a:chExt cx="3093" cy="2636"/>
          </a:xfrm>
        </p:grpSpPr>
        <p:sp>
          <p:nvSpPr>
            <p:cNvPr id="6" name="线形标注 1 5"/>
            <p:cNvSpPr/>
            <p:nvPr/>
          </p:nvSpPr>
          <p:spPr>
            <a:xfrm>
              <a:off x="10974" y="1516"/>
              <a:ext cx="2268" cy="1541"/>
            </a:xfrm>
            <a:prstGeom prst="borderCallout1">
              <a:avLst>
                <a:gd name="adj1" fmla="val 18750"/>
                <a:gd name="adj2" fmla="val -8333"/>
                <a:gd name="adj3" fmla="val 162686"/>
                <a:gd name="adj4" fmla="val -254320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/>
                <a:t>英文下双引号</a:t>
              </a:r>
              <a:endParaRPr lang="zh-CN" altLang="en-US"/>
            </a:p>
          </p:txBody>
        </p:sp>
        <p:cxnSp>
          <p:nvCxnSpPr>
            <p:cNvPr id="7" name="直接箭头连接符 6"/>
            <p:cNvCxnSpPr/>
            <p:nvPr/>
          </p:nvCxnSpPr>
          <p:spPr>
            <a:xfrm flipV="1">
              <a:off x="10149" y="3152"/>
              <a:ext cx="825" cy="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文本框 8"/>
          <p:cNvSpPr txBox="1"/>
          <p:nvPr/>
        </p:nvSpPr>
        <p:spPr>
          <a:xfrm>
            <a:off x="244475" y="820420"/>
            <a:ext cx="1101090" cy="64516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3600" b="1"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sym typeface="+mn-ea"/>
              </a:rPr>
              <a:t>回忆</a:t>
            </a:r>
            <a:endParaRPr lang="zh-CN" altLang="en-US" sz="3600" b="1"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490220" y="4134485"/>
            <a:ext cx="7772400" cy="7683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CN" altLang="en-US" sz="4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格式：</a:t>
            </a:r>
            <a:r>
              <a:rPr lang="en-US" altLang="zh-CN" sz="4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input(“ </a:t>
            </a:r>
            <a:r>
              <a:rPr lang="zh-CN" altLang="en-US" sz="4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说明文字 </a:t>
            </a:r>
            <a:r>
              <a:rPr lang="en-US" altLang="zh-CN" sz="4400" b="1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”)</a:t>
            </a:r>
            <a:endParaRPr lang="en-US" altLang="zh-CN" sz="4400" b="1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736975" y="4038600"/>
            <a:ext cx="4408805" cy="2414270"/>
            <a:chOff x="5885" y="6360"/>
            <a:chExt cx="6943" cy="3802"/>
          </a:xfrm>
        </p:grpSpPr>
        <p:sp>
          <p:nvSpPr>
            <p:cNvPr id="5" name="圆角矩形 4"/>
            <p:cNvSpPr/>
            <p:nvPr/>
          </p:nvSpPr>
          <p:spPr>
            <a:xfrm>
              <a:off x="5885" y="6360"/>
              <a:ext cx="1587" cy="1361"/>
            </a:xfrm>
            <a:prstGeom prst="roundRect">
              <a:avLst/>
            </a:prstGeom>
            <a:noFill/>
            <a:ln w="31750" cmpd="sng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" name="圆角矩形 5"/>
            <p:cNvSpPr/>
            <p:nvPr/>
          </p:nvSpPr>
          <p:spPr>
            <a:xfrm>
              <a:off x="11242" y="6360"/>
              <a:ext cx="1587" cy="1361"/>
            </a:xfrm>
            <a:prstGeom prst="roundRect">
              <a:avLst/>
            </a:prstGeom>
            <a:noFill/>
            <a:ln w="31750" cmpd="sng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箭头连接符 6"/>
            <p:cNvCxnSpPr/>
            <p:nvPr/>
          </p:nvCxnSpPr>
          <p:spPr>
            <a:xfrm>
              <a:off x="7118" y="7795"/>
              <a:ext cx="1330" cy="1007"/>
            </a:xfrm>
            <a:prstGeom prst="straightConnector1">
              <a:avLst/>
            </a:prstGeom>
            <a:ln w="31750" cmpd="sng">
              <a:solidFill>
                <a:schemeClr val="accent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箭头连接符 7"/>
            <p:cNvCxnSpPr/>
            <p:nvPr/>
          </p:nvCxnSpPr>
          <p:spPr>
            <a:xfrm flipH="1">
              <a:off x="9088" y="7781"/>
              <a:ext cx="2268" cy="1021"/>
            </a:xfrm>
            <a:prstGeom prst="straightConnector1">
              <a:avLst/>
            </a:prstGeom>
            <a:ln w="31750" cmpd="sng">
              <a:solidFill>
                <a:schemeClr val="accent1"/>
              </a:solidFill>
              <a:prstDash val="sysDot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圆角矩形 8"/>
            <p:cNvSpPr/>
            <p:nvPr/>
          </p:nvSpPr>
          <p:spPr>
            <a:xfrm>
              <a:off x="7118" y="8802"/>
              <a:ext cx="3873" cy="1361"/>
            </a:xfrm>
            <a:prstGeom prst="roundRect">
              <a:avLst/>
            </a:prstGeom>
            <a:noFill/>
            <a:ln w="31750" cmpd="sng">
              <a:solidFill>
                <a:schemeClr val="accent1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charset="-122"/>
                  <a:ea typeface="黑体" panose="02010609060101010101" charset="-122"/>
                </a:rPr>
                <a:t>括号，引号必须英文下的输入</a:t>
              </a:r>
              <a:endParaRPr lang="zh-CN" altLang="en-US" sz="24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endParaRPr>
            </a:p>
          </p:txBody>
        </p:sp>
      </p:grpSp>
      <p:sp>
        <p:nvSpPr>
          <p:cNvPr id="4" name="文本框 3"/>
          <p:cNvSpPr txBox="1"/>
          <p:nvPr/>
        </p:nvSpPr>
        <p:spPr>
          <a:xfrm>
            <a:off x="335280" y="1520825"/>
            <a:ext cx="8626475" cy="119888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3600" b="1"/>
              <a:t>input():</a:t>
            </a:r>
            <a:endParaRPr lang="en-US" altLang="zh-CN" sz="3600" b="1"/>
          </a:p>
          <a:p>
            <a:r>
              <a:rPr lang="zh-CN" altLang="zh-CN" sz="3600" b="1"/>
              <a:t>输入函数，可以实现数据的从键盘的输入</a:t>
            </a:r>
            <a:endParaRPr lang="zh-CN" altLang="zh-CN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42925" y="860425"/>
            <a:ext cx="7551420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sz="4000" b="1">
                <a:solidFill>
                  <a:srgbClr val="C00000"/>
                </a:solidFill>
                <a:latin typeface="黑体" panose="02010609060101010101" charset="-122"/>
                <a:ea typeface="黑体" panose="02010609060101010101" charset="-122"/>
              </a:rPr>
              <a:t>变量</a:t>
            </a:r>
            <a:r>
              <a:rPr lang="zh-CN" altLang="zh-CN" sz="4000" b="1">
                <a:latin typeface="黑体" panose="02010609060101010101" charset="-122"/>
                <a:ea typeface="黑体" panose="02010609060101010101" charset="-122"/>
              </a:rPr>
              <a:t>和数学的</a:t>
            </a:r>
            <a:r>
              <a:rPr lang="zh-CN" altLang="zh-CN" sz="4000" b="1">
                <a:solidFill>
                  <a:srgbClr val="FF0000"/>
                </a:solidFill>
                <a:latin typeface="黑体" panose="02010609060101010101" charset="-122"/>
                <a:ea typeface="黑体" panose="02010609060101010101" charset="-122"/>
              </a:rPr>
              <a:t>未知数</a:t>
            </a:r>
            <a:r>
              <a:rPr lang="zh-CN" altLang="zh-CN" sz="4000" b="1">
                <a:latin typeface="黑体" panose="02010609060101010101" charset="-122"/>
                <a:ea typeface="黑体" panose="02010609060101010101" charset="-122"/>
              </a:rPr>
              <a:t>是一个意思，用来保存数据的盒子</a:t>
            </a:r>
            <a:endParaRPr lang="zh-CN" altLang="zh-CN" sz="4000" b="1">
              <a:latin typeface="黑体" panose="02010609060101010101" charset="-122"/>
              <a:ea typeface="黑体" panose="02010609060101010101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79450" y="3453130"/>
            <a:ext cx="6918325" cy="1938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000" b="1" dirty="0" smtClean="0"/>
              <a:t>格式：</a:t>
            </a:r>
            <a:r>
              <a:rPr lang="en-US" altLang="zh-CN" sz="4000" b="1" dirty="0" err="1" smtClean="0"/>
              <a:t>int</a:t>
            </a:r>
            <a:r>
              <a:rPr lang="en-US" altLang="zh-CN" sz="4000" b="1" dirty="0" smtClean="0"/>
              <a:t>(</a:t>
            </a:r>
            <a:r>
              <a:rPr lang="zh-CN" altLang="en-US" sz="4000" b="1" dirty="0" smtClean="0"/>
              <a:t>变量名</a:t>
            </a:r>
            <a:r>
              <a:rPr lang="en-US" altLang="zh-CN" sz="4000" b="1" dirty="0" smtClean="0"/>
              <a:t>)</a:t>
            </a:r>
            <a:endParaRPr lang="en-US" altLang="zh-CN" sz="4000" b="1" dirty="0" smtClean="0"/>
          </a:p>
          <a:p>
            <a:r>
              <a:rPr lang="zh-CN" altLang="en-US" sz="4000" b="1" dirty="0" smtClean="0"/>
              <a:t>将变量强制转换成数（可以计算的整数）</a:t>
            </a:r>
            <a:endParaRPr lang="zh-CN" alt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287655" y="1236345"/>
            <a:ext cx="8252460" cy="279971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4400" b="1">
                <a:solidFill>
                  <a:schemeClr val="accent2">
                    <a:lumMod val="50000"/>
                  </a:schemeClr>
                </a:solidFill>
              </a:rPr>
              <a:t>回忆前面学习程序，计算面积：</a:t>
            </a:r>
            <a:endParaRPr lang="zh-CN" altLang="en-US" sz="4400" b="1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zh-CN" altLang="en-US" sz="4400" b="1">
                <a:solidFill>
                  <a:schemeClr val="accent2">
                    <a:lumMod val="50000"/>
                  </a:schemeClr>
                </a:solidFill>
              </a:rPr>
              <a:t> L = input("请输入长方形的长：") W = input("请输入长方形的宽：") print(int(L) * int(W))</a:t>
            </a:r>
            <a:endParaRPr lang="zh-CN" altLang="en-US" sz="4400" b="1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1088390" y="817880"/>
            <a:ext cx="273558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4000" b="1"/>
              <a:t>学又至用：</a:t>
            </a:r>
            <a:endParaRPr lang="zh-CN" altLang="en-US" sz="4000" b="1"/>
          </a:p>
        </p:txBody>
      </p:sp>
      <p:sp>
        <p:nvSpPr>
          <p:cNvPr id="4" name="文本框 3"/>
          <p:cNvSpPr txBox="1"/>
          <p:nvPr/>
        </p:nvSpPr>
        <p:spPr>
          <a:xfrm>
            <a:off x="525780" y="2003425"/>
            <a:ext cx="7629525" cy="3476625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 sz="4400" b="1">
                <a:solidFill>
                  <a:srgbClr val="FF0000"/>
                </a:solidFill>
              </a:rPr>
              <a:t>1</a:t>
            </a:r>
            <a:r>
              <a:rPr lang="zh-CN" altLang="en-US" sz="4400" b="1">
                <a:solidFill>
                  <a:srgbClr val="FF0000"/>
                </a:solidFill>
              </a:rPr>
              <a:t>、编写程序，提示用户输入圆的半径，然后输出圆的面积和周长</a:t>
            </a:r>
            <a:r>
              <a:rPr lang="en-US" altLang="zh-CN" sz="4400" b="1">
                <a:solidFill>
                  <a:srgbClr val="FF0000"/>
                </a:solidFill>
              </a:rPr>
              <a:t>!</a:t>
            </a:r>
            <a:endParaRPr lang="en-US" altLang="zh-CN" sz="4400" b="1">
              <a:solidFill>
                <a:srgbClr val="FF0000"/>
              </a:solidFill>
            </a:endParaRPr>
          </a:p>
          <a:p>
            <a:endParaRPr lang="en-US" altLang="zh-CN" sz="4400" b="1">
              <a:solidFill>
                <a:srgbClr val="FF0000"/>
              </a:solidFill>
            </a:endParaRPr>
          </a:p>
          <a:p>
            <a:pPr>
              <a:buNone/>
            </a:pPr>
            <a:endParaRPr lang="zh-CN" altLang="zh-CN" sz="44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文本框 1"/>
          <p:cNvSpPr txBox="1"/>
          <p:nvPr/>
        </p:nvSpPr>
        <p:spPr>
          <a:xfrm>
            <a:off x="681990" y="1138555"/>
            <a:ext cx="7613015" cy="255333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p>
            <a:pPr>
              <a:buNone/>
            </a:pPr>
            <a:r>
              <a:rPr lang="en-US" altLang="zh-CN" sz="4000" b="1">
                <a:solidFill>
                  <a:srgbClr val="FF0000"/>
                </a:solidFill>
                <a:sym typeface="+mn-ea"/>
              </a:rPr>
              <a:t>2</a:t>
            </a:r>
            <a:r>
              <a:rPr lang="zh-CN" altLang="zh-CN" sz="4000" b="1">
                <a:solidFill>
                  <a:srgbClr val="FF0000"/>
                </a:solidFill>
                <a:sym typeface="+mn-ea"/>
              </a:rPr>
              <a:t>、编写程序，</a:t>
            </a:r>
            <a:r>
              <a:rPr lang="zh-CN" altLang="en-US" sz="4000" dirty="0">
                <a:sym typeface="+mn-ea"/>
              </a:rPr>
              <a:t>歌手大奖赛上</a:t>
            </a:r>
            <a:r>
              <a:rPr lang="en-US" altLang="zh-CN" sz="4000">
                <a:sym typeface="+mn-ea"/>
              </a:rPr>
              <a:t>4</a:t>
            </a:r>
            <a:r>
              <a:rPr lang="zh-CN" altLang="en-US" sz="4000" dirty="0">
                <a:sym typeface="+mn-ea"/>
              </a:rPr>
              <a:t>名评委给一位参赛者打分，评委打分通键盘输入，显示输出这名参赛者的平均是多少？</a:t>
            </a:r>
            <a:endParaRPr lang="zh-CN" alt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WPS 演示</Application>
  <PresentationFormat>全屏显示(4:3)</PresentationFormat>
  <Paragraphs>32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4" baseType="lpstr">
      <vt:lpstr>Arial</vt:lpstr>
      <vt:lpstr>宋体</vt:lpstr>
      <vt:lpstr>Wingdings</vt:lpstr>
      <vt:lpstr>黑体</vt:lpstr>
      <vt:lpstr>Calibri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33</cp:revision>
  <dcterms:created xsi:type="dcterms:W3CDTF">2020-04-24T01:49:00Z</dcterms:created>
  <dcterms:modified xsi:type="dcterms:W3CDTF">2020-05-22T02:22:28Z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2052-11.1.0.9662</vt:lpwstr>
  </property>
</Properties>
</file>