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8" autoAdjust="0"/>
    <p:restoredTop sz="94635" autoAdjust="0"/>
  </p:normalViewPr>
  <p:slideViewPr>
    <p:cSldViewPr>
      <p:cViewPr varScale="1">
        <p:scale>
          <a:sx n="85" d="100"/>
          <a:sy n="85" d="100"/>
        </p:scale>
        <p:origin x="-5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FCB66-2F89-46FE-9BE5-F5A5C7FF96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A5FCD-499F-4D37-8DCB-74D6D4292F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277A-674A-433E-B77C-3D991AF6B83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82DA-0379-4381-B243-0F2C86541D4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://baike.sogou.com/lemma/ShowInnerLink.htm?lemmaId=117090" TargetMode="External"/><Relationship Id="rId8" Type="http://schemas.openxmlformats.org/officeDocument/2006/relationships/hyperlink" Target="http://baike.sogou.com/lemma/ShowInnerLink.htm?lemmaId=518770" TargetMode="External"/><Relationship Id="rId7" Type="http://schemas.openxmlformats.org/officeDocument/2006/relationships/hyperlink" Target="http://baike.sogou.com/lemma/ShowInnerLink.htm?lemmaId=46032287" TargetMode="External"/><Relationship Id="rId6" Type="http://schemas.openxmlformats.org/officeDocument/2006/relationships/hyperlink" Target="http://baike.sogou.com/lemma/ShowInnerLink.htm?lemmaId=64823303" TargetMode="External"/><Relationship Id="rId5" Type="http://schemas.openxmlformats.org/officeDocument/2006/relationships/hyperlink" Target="http://baike.sogou.com/lemma/ShowInnerLink.htm?lemmaId=79057" TargetMode="External"/><Relationship Id="rId4" Type="http://schemas.openxmlformats.org/officeDocument/2006/relationships/hyperlink" Target="http://baike.sogou.com/lemma/ShowInnerLink.htm?lemmaId=6804" TargetMode="External"/><Relationship Id="rId3" Type="http://schemas.openxmlformats.org/officeDocument/2006/relationships/hyperlink" Target="http://baike.sogou.com/lemma/ShowInnerLink.htm?lemmaId=53270728" TargetMode="External"/><Relationship Id="rId2" Type="http://schemas.openxmlformats.org/officeDocument/2006/relationships/hyperlink" Target="http://baike.sogou.com/lemma/ShowInnerLink.htm?lemmaId=10762290&amp;ss_c=ssc.citiao.link" TargetMode="External"/><Relationship Id="rId14" Type="http://schemas.openxmlformats.org/officeDocument/2006/relationships/slideLayout" Target="../slideLayouts/slideLayout2.xml"/><Relationship Id="rId13" Type="http://schemas.openxmlformats.org/officeDocument/2006/relationships/hyperlink" Target="http://baike.sogou.com/lemma/ShowInnerLink.htm?lemmaId=8031" TargetMode="External"/><Relationship Id="rId12" Type="http://schemas.openxmlformats.org/officeDocument/2006/relationships/hyperlink" Target="http://baike.sogou.com/lemma/ShowInnerLink.htm?lemmaId=59211594" TargetMode="External"/><Relationship Id="rId11" Type="http://schemas.openxmlformats.org/officeDocument/2006/relationships/hyperlink" Target="http://baike.sogou.com/lemma/ShowInnerLink.htm?lemmaId=57095757" TargetMode="External"/><Relationship Id="rId10" Type="http://schemas.openxmlformats.org/officeDocument/2006/relationships/hyperlink" Target="http://baike.sogou.com/lemma/ShowInnerLink.htm?lemmaId=4993559" TargetMode="Externa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6N58PIChiH_1024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538" y="1357298"/>
            <a:ext cx="6572296" cy="3929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 rot="20211087">
            <a:off x="214282" y="785794"/>
            <a:ext cx="2967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天府之国</a:t>
            </a:r>
            <a:endParaRPr lang="zh-CN" altLang="en-US" sz="5400" b="1" cap="none" spc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93708" y="571480"/>
            <a:ext cx="5750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青</a:t>
            </a:r>
            <a:r>
              <a:rPr lang="zh-CN" altLang="en-US" sz="5400" b="1" cap="all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年人创</a:t>
            </a:r>
            <a:r>
              <a:rPr lang="zh-CN" altLang="en-US" sz="5400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业的地方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 rot="20296449">
            <a:off x="1518933" y="3459482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5400" b="1">
                <a:solidFill>
                  <a:schemeClr val="accent3"/>
                </a:solidFill>
              </a:rPr>
              <a:t>芙</a:t>
            </a:r>
            <a:r>
              <a:rPr lang="zh-CN" altLang="en-US" sz="5400" b="1" smtClean="0">
                <a:solidFill>
                  <a:schemeClr val="accent3"/>
                </a:solidFill>
              </a:rPr>
              <a:t>蓉城</a:t>
            </a:r>
            <a:endParaRPr lang="zh-CN" altLang="en-US" sz="5400" b="1" cap="none" spc="0">
              <a:solidFill>
                <a:schemeClr val="accent3"/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 rot="1302160">
            <a:off x="5351923" y="2944816"/>
            <a:ext cx="2967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美食之都</a:t>
            </a:r>
            <a:endParaRPr lang="zh-CN" alt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 rot="21333737">
            <a:off x="1357290" y="5357826"/>
            <a:ext cx="6445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一个适合生活的城市</a:t>
            </a:r>
            <a:endParaRPr lang="zh-CN" alt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301"/>
                            </p:stCondLst>
                            <p:childTnLst>
                              <p:par>
                                <p:cTn id="2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9540384">
            <a:off x="2782976" y="2469691"/>
            <a:ext cx="26564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96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谢谢</a:t>
            </a:r>
            <a:endParaRPr lang="zh-CN" altLang="en-US" sz="9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0" y="2857496"/>
            <a:ext cx="9144000" cy="4000504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/>
              <a:t>成都，简称蓉，四川省省会、副省级市，中国西南地区的科技、商贸、金融中心和交通枢纽</a:t>
            </a:r>
            <a:r>
              <a:rPr lang="en-US" altLang="zh-CN" baseline="30000" dirty="0"/>
              <a:t>[1]</a:t>
            </a:r>
            <a:r>
              <a:rPr lang="zh-CN" altLang="en-US" dirty="0"/>
              <a:t>  ，国家重要的高新技术产业基地、商贸物流中心和综合交通枢纽、西部地区</a:t>
            </a:r>
            <a:r>
              <a:rPr lang="zh-CN" altLang="en-US" dirty="0"/>
              <a:t>重要的中心城市</a:t>
            </a:r>
            <a:r>
              <a:rPr lang="en-US" altLang="zh-CN" baseline="30000" dirty="0"/>
              <a:t>[2]</a:t>
            </a:r>
            <a:r>
              <a:rPr lang="zh-CN" altLang="en-US" dirty="0"/>
              <a:t>  。</a:t>
            </a:r>
            <a:endParaRPr lang="zh-CN" altLang="en-US" dirty="0"/>
          </a:p>
          <a:p>
            <a:r>
              <a:rPr lang="zh-CN" altLang="en-US" dirty="0"/>
              <a:t>成都位于四川盆地西部，成都平原腹地，境内地势平坦、河网纵横、物产丰富、农业发达，自古就有“天府之国”的美誉。成都下辖</a:t>
            </a:r>
            <a:r>
              <a:rPr lang="en-US" altLang="zh-CN" dirty="0"/>
              <a:t>11</a:t>
            </a:r>
            <a:r>
              <a:rPr lang="zh-CN" altLang="en-US" dirty="0"/>
              <a:t>个市辖区、</a:t>
            </a:r>
            <a:r>
              <a:rPr lang="en-US" altLang="zh-CN" dirty="0"/>
              <a:t>4</a:t>
            </a:r>
            <a:r>
              <a:rPr lang="zh-CN" altLang="en-US" dirty="0"/>
              <a:t>个县，代管</a:t>
            </a:r>
            <a:r>
              <a:rPr lang="en-US" altLang="zh-CN" dirty="0"/>
              <a:t>5</a:t>
            </a:r>
            <a:r>
              <a:rPr lang="zh-CN" altLang="en-US" dirty="0"/>
              <a:t>个县级市。截至</a:t>
            </a:r>
            <a:r>
              <a:rPr lang="en-US" altLang="zh-CN" dirty="0"/>
              <a:t>2016</a:t>
            </a:r>
            <a:r>
              <a:rPr lang="zh-CN" altLang="en-US" dirty="0"/>
              <a:t>年末，成都总面积</a:t>
            </a:r>
            <a:r>
              <a:rPr lang="en-US" altLang="zh-CN" dirty="0"/>
              <a:t>14312</a:t>
            </a:r>
            <a:r>
              <a:rPr lang="zh-CN" altLang="en-US" dirty="0"/>
              <a:t>平方千米，常住人口</a:t>
            </a:r>
            <a:r>
              <a:rPr lang="en-US" altLang="zh-CN" dirty="0"/>
              <a:t>1591.8</a:t>
            </a:r>
            <a:r>
              <a:rPr lang="zh-CN" altLang="en-US" dirty="0"/>
              <a:t>万人；市辖区</a:t>
            </a:r>
            <a:r>
              <a:rPr lang="zh-CN" altLang="en-US" dirty="0"/>
              <a:t>建成区面积</a:t>
            </a:r>
            <a:r>
              <a:rPr lang="en-US" altLang="zh-CN" dirty="0"/>
              <a:t>837.3</a:t>
            </a:r>
            <a:r>
              <a:rPr lang="zh-CN" altLang="en-US" dirty="0"/>
              <a:t>平方公里，全市城镇化率达</a:t>
            </a:r>
            <a:r>
              <a:rPr lang="en-US" altLang="zh-CN" dirty="0"/>
              <a:t>70.6%</a:t>
            </a:r>
            <a:r>
              <a:rPr lang="en-US" altLang="zh-CN" baseline="30000" dirty="0"/>
              <a:t>[3]</a:t>
            </a:r>
            <a:r>
              <a:rPr lang="zh-CN" altLang="en-US" dirty="0"/>
              <a:t>  。</a:t>
            </a:r>
            <a:endParaRPr lang="zh-CN" altLang="en-US" dirty="0"/>
          </a:p>
          <a:p>
            <a:r>
              <a:rPr lang="zh-CN" altLang="en-US" dirty="0"/>
              <a:t>成都是中国五大战区之一的西部战区司令部驻地</a:t>
            </a:r>
            <a:r>
              <a:rPr lang="en-US" altLang="zh-CN" baseline="30000" dirty="0"/>
              <a:t>[4]</a:t>
            </a:r>
            <a:r>
              <a:rPr lang="zh-CN" altLang="en-US" dirty="0"/>
              <a:t>  ，是西部地区设立外国领事馆数量、开通国际航线数量最多的城市</a:t>
            </a:r>
            <a:r>
              <a:rPr lang="en-US" altLang="zh-CN" baseline="30000" dirty="0"/>
              <a:t>[5]</a:t>
            </a:r>
            <a:r>
              <a:rPr lang="zh-CN" altLang="en-US" dirty="0"/>
              <a:t>  ，是联合国教科文组织</a:t>
            </a:r>
            <a:r>
              <a:rPr lang="zh-CN" altLang="en-US" dirty="0"/>
              <a:t>命名的世界美食之都</a:t>
            </a:r>
            <a:r>
              <a:rPr lang="en-US" altLang="zh-CN" baseline="30000" dirty="0"/>
              <a:t>[6]</a:t>
            </a:r>
            <a:r>
              <a:rPr lang="zh-CN" altLang="en-US" dirty="0"/>
              <a:t>  。</a:t>
            </a:r>
            <a:endParaRPr lang="zh-CN" altLang="en-US" dirty="0"/>
          </a:p>
          <a:p>
            <a:r>
              <a:rPr lang="zh-CN" altLang="en-US" dirty="0"/>
              <a:t>成都是国家历史文化名城、中国最佳旅游城市和南方丝绸之路的起点、“十大古都”之一</a:t>
            </a:r>
            <a:r>
              <a:rPr lang="en-US" altLang="zh-CN" baseline="30000" dirty="0"/>
              <a:t>[7]</a:t>
            </a:r>
            <a:r>
              <a:rPr lang="zh-CN" altLang="en-US" dirty="0"/>
              <a:t>  ，约在公元前</a:t>
            </a:r>
            <a:r>
              <a:rPr lang="en-US" altLang="zh-CN" dirty="0"/>
              <a:t>5</a:t>
            </a:r>
            <a:r>
              <a:rPr lang="zh-CN" altLang="en-US" dirty="0"/>
              <a:t>世纪筑城，西汉时已成为中国六大都市之一，三国时期为蜀汉国都。北宋年间成都人联合发行世界最早的纸币交子，官府在成都设立世界最早的管理储蓄银行交子务。</a:t>
            </a:r>
            <a:r>
              <a:rPr lang="en-US" altLang="zh-CN" dirty="0"/>
              <a:t>2600</a:t>
            </a:r>
            <a:r>
              <a:rPr lang="zh-CN" altLang="en-US" dirty="0"/>
              <a:t>多年的建城史孕育了都江堰、武侯祠、杜甫草堂、金沙遗址</a:t>
            </a:r>
            <a:r>
              <a:rPr lang="zh-CN" altLang="en-US" dirty="0"/>
              <a:t>等众多名胜古迹。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8" name="图片 7" descr="L3Byb3h5L2h0dHAvaW1hZ2UxMDMuMzYwZG9jLmNvbS9Eb3dubG9hZEltZy8yMDE3LzAyLzEyMjEvOTEzMDQ0NThfNDE=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8" cy="2857495"/>
          </a:xfrm>
          <a:prstGeom prst="rect">
            <a:avLst/>
          </a:prstGeom>
        </p:spPr>
      </p:pic>
      <p:pic>
        <p:nvPicPr>
          <p:cNvPr id="10" name="图片 9" descr="u=2759389980,4026257416&amp;fm=27&amp;gp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0"/>
            <a:ext cx="2279912" cy="2357430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000760" y="2428868"/>
          <a:ext cx="3143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4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mtClean="0"/>
                        <a:t>                  成都市徽</a:t>
                      </a:r>
                      <a:endParaRPr lang="zh-CN" alt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0" y="285728"/>
            <a:ext cx="9144000" cy="5072098"/>
            <a:chOff x="214250" y="1785926"/>
            <a:chExt cx="8929750" cy="2786082"/>
          </a:xfrm>
        </p:grpSpPr>
        <p:grpSp>
          <p:nvGrpSpPr>
            <p:cNvPr id="7" name="组合 6"/>
            <p:cNvGrpSpPr/>
            <p:nvPr/>
          </p:nvGrpSpPr>
          <p:grpSpPr>
            <a:xfrm>
              <a:off x="4502362" y="1785926"/>
              <a:ext cx="4641638" cy="2786082"/>
              <a:chOff x="2571736" y="2857496"/>
              <a:chExt cx="2706466" cy="156966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571736" y="2857496"/>
                <a:ext cx="1426994" cy="1569660"/>
              </a:xfrm>
              <a:prstGeom prst="rect">
                <a:avLst/>
              </a:prstGeom>
              <a:ln w="38100"/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9600" b="1" cap="none" spc="5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美</a:t>
                </a:r>
                <a:endParaRPr lang="zh-CN" altLang="en-US" sz="9600" b="1" cap="none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3857620" y="2857496"/>
                <a:ext cx="1420582" cy="1569660"/>
              </a:xfrm>
              <a:prstGeom prst="rect">
                <a:avLst/>
              </a:prstGeom>
              <a:ln w="38100"/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9600" b="1" cap="none" spc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食</a:t>
                </a:r>
                <a:endParaRPr lang="zh-CN" altLang="en-US" sz="9600" b="1" cap="none" spc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14250" y="1785926"/>
              <a:ext cx="4519121" cy="2786082"/>
              <a:chOff x="2214546" y="3786190"/>
              <a:chExt cx="2635028" cy="156966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214546" y="3786190"/>
                <a:ext cx="1426994" cy="1569660"/>
              </a:xfrm>
              <a:prstGeom prst="rect">
                <a:avLst/>
              </a:prstGeom>
              <a:ln w="38100"/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9600" b="1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绝</a:t>
                </a:r>
                <a:endParaRPr lang="zh-CN" altLang="en-US" sz="9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428992" y="3786190"/>
                <a:ext cx="1420582" cy="1569660"/>
              </a:xfrm>
              <a:prstGeom prst="rect">
                <a:avLst/>
              </a:prstGeom>
              <a:ln w="38100"/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9600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佳</a:t>
                </a:r>
                <a:endParaRPr lang="zh-CN" altLang="en-US" sz="9600" b="1" cap="none" spc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4" name="图片 13" descr="7227105_154930922000_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2357430"/>
            <a:ext cx="214310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图片 14" descr="589986_2015051311185691620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7381">
            <a:off x="2366672" y="2191493"/>
            <a:ext cx="2027518" cy="2500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图片 15" descr="100d0a000000546ua3E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3117"/>
            <a:ext cx="189831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:\成都\U3327P704DT200905121434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285992"/>
            <a:ext cx="2000232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2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3857628"/>
            <a:ext cx="9144000" cy="3000372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b="1">
                <a:solidFill>
                  <a:srgbClr val="00B0F0"/>
                </a:solidFill>
              </a:rPr>
              <a:t>火锅</a:t>
            </a:r>
            <a:r>
              <a:rPr lang="zh-CN" altLang="en-US">
                <a:solidFill>
                  <a:srgbClr val="00B0F0"/>
                </a:solidFill>
              </a:rPr>
              <a:t>，古称“古董羹”，因投料入沸水时发出的“咕咚”声而得名。火锅花色纷呈，百锅千味。火锅不仅是美食，而且蕴含着不少饮食文化的内涵，为人们品尝时倍添雅趣。火锅虽味美，但在吃火锅时要注意卫生，讲究科学，一要注意选料新鲜，以免发生食物中毒。关于火锅的起源，目前有两种说法：一种说是在三国时期或隋炀帝时代，那时的“铜鼎”，就是火锅的前身；另一种说是火锅始于东汉，出土文物中的“斗”就是指火锅。可见火锅在我国已有</a:t>
            </a:r>
            <a:r>
              <a:rPr lang="en-US" altLang="zh-CN">
                <a:solidFill>
                  <a:srgbClr val="00B0F0"/>
                </a:solidFill>
              </a:rPr>
              <a:t>1900</a:t>
            </a:r>
            <a:r>
              <a:rPr lang="zh-CN" altLang="en-US">
                <a:solidFill>
                  <a:srgbClr val="00B0F0"/>
                </a:solidFill>
              </a:rPr>
              <a:t>多年的历史了。重庆火锅早在左思的</a:t>
            </a:r>
            <a:r>
              <a:rPr lang="en-US" altLang="zh-CN">
                <a:solidFill>
                  <a:srgbClr val="00B0F0"/>
                </a:solidFill>
              </a:rPr>
              <a:t>《</a:t>
            </a:r>
            <a:r>
              <a:rPr lang="zh-CN" altLang="en-US">
                <a:solidFill>
                  <a:srgbClr val="00B0F0"/>
                </a:solidFill>
              </a:rPr>
              <a:t>三都赋</a:t>
            </a:r>
            <a:r>
              <a:rPr lang="en-US" altLang="zh-CN">
                <a:solidFill>
                  <a:srgbClr val="00B0F0"/>
                </a:solidFill>
              </a:rPr>
              <a:t>》</a:t>
            </a:r>
            <a:r>
              <a:rPr lang="zh-CN" altLang="en-US">
                <a:solidFill>
                  <a:srgbClr val="00B0F0"/>
                </a:solidFill>
              </a:rPr>
              <a:t>中有记录。可见其历史至少在</a:t>
            </a:r>
            <a:r>
              <a:rPr lang="en-US" altLang="zh-CN">
                <a:solidFill>
                  <a:srgbClr val="00B0F0"/>
                </a:solidFill>
              </a:rPr>
              <a:t>1700</a:t>
            </a:r>
            <a:r>
              <a:rPr lang="zh-CN" altLang="en-US">
                <a:solidFill>
                  <a:srgbClr val="00B0F0"/>
                </a:solidFill>
              </a:rPr>
              <a:t>年以上。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4348" y="0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成都美食之一</a:t>
            </a:r>
            <a:r>
              <a:rPr lang="en-US" altLang="zh-CN" sz="5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——</a:t>
            </a:r>
            <a:r>
              <a:rPr lang="zh-CN" altLang="en-US" sz="54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火锅</a:t>
            </a:r>
            <a:endParaRPr lang="zh-CN" altLang="en-US" sz="54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图片 5" descr="87ac46d20b9d4a019f1f1235d3ec29bf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596" y="1071546"/>
            <a:ext cx="3390900" cy="2500330"/>
          </a:xfrm>
          <a:prstGeom prst="rect">
            <a:avLst/>
          </a:prstGeom>
        </p:spPr>
      </p:pic>
      <p:pic>
        <p:nvPicPr>
          <p:cNvPr id="2050" name="Picture 2" descr="H:\成都\100d0a000000546ua3E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71546"/>
            <a:ext cx="3406132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357115"/>
            <a:ext cx="8900874" cy="4857835"/>
            <a:chOff x="214250" y="1825140"/>
            <a:chExt cx="8392383" cy="862239"/>
          </a:xfrm>
        </p:grpSpPr>
        <p:grpSp>
          <p:nvGrpSpPr>
            <p:cNvPr id="6" name="组合 6"/>
            <p:cNvGrpSpPr/>
            <p:nvPr/>
          </p:nvGrpSpPr>
          <p:grpSpPr>
            <a:xfrm>
              <a:off x="4539596" y="1825167"/>
              <a:ext cx="4067037" cy="862212"/>
              <a:chOff x="2593448" y="2879602"/>
              <a:chExt cx="2371426" cy="48576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2593448" y="2879604"/>
                <a:ext cx="1364098" cy="485762"/>
              </a:xfrm>
              <a:prstGeom prst="rect">
                <a:avLst/>
              </a:prstGeom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9600" b="1" spc="5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景</a:t>
                </a:r>
                <a:endParaRPr lang="zh-CN" altLang="en-US" sz="9600" b="1" cap="none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841764" y="2879602"/>
                <a:ext cx="1123110" cy="485762"/>
              </a:xfrm>
              <a:prstGeom prst="rect">
                <a:avLst/>
              </a:prstGeom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9600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点</a:t>
                </a:r>
                <a:endParaRPr lang="zh-CN" altLang="en-US" sz="9600" b="1" cap="none" spc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10"/>
            <p:cNvGrpSpPr/>
            <p:nvPr/>
          </p:nvGrpSpPr>
          <p:grpSpPr>
            <a:xfrm>
              <a:off x="214250" y="1825140"/>
              <a:ext cx="4544737" cy="862231"/>
              <a:chOff x="2214545" y="3808298"/>
              <a:chExt cx="2649963" cy="485777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2214545" y="3808311"/>
                <a:ext cx="1423724" cy="485764"/>
              </a:xfrm>
              <a:prstGeom prst="rect">
                <a:avLst/>
              </a:prstGeom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9600" b="1" spc="5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名</a:t>
                </a:r>
                <a:endParaRPr lang="zh-CN" altLang="en-US" sz="9600" b="1" cap="none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516235" y="3808298"/>
                <a:ext cx="1348273" cy="485762"/>
              </a:xfrm>
              <a:prstGeom prst="rect">
                <a:avLst/>
              </a:prstGeom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zh-CN" altLang="en-US" sz="9600" b="1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胜</a:t>
                </a:r>
                <a:endParaRPr lang="zh-CN" altLang="en-US" sz="9600" b="1" cap="none" spc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3074" name="Picture 2" descr="H:\成都\8d25d15e72bd4a4a80453e512b2262d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143116"/>
            <a:ext cx="2357421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H:\成都\597af07ad7c74594a32d0f218bfd5f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2071702" cy="192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H:\成都\192914104195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071678"/>
            <a:ext cx="1704655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H:\成都\2013101216203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071678"/>
            <a:ext cx="2071702" cy="22145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isometricOffAxis2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4046549"/>
            <a:ext cx="8229600" cy="2811451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/>
              <a:t>武侯祠（汉昭烈庙），全国重点文物保护单位，国家</a:t>
            </a:r>
            <a:r>
              <a:rPr lang="en-US"/>
              <a:t>AAAA</a:t>
            </a:r>
            <a:r>
              <a:rPr lang="zh-CN" altLang="en-US"/>
              <a:t>级旅游景区</a:t>
            </a:r>
            <a:r>
              <a:rPr lang="zh-CN" altLang="en-US"/>
              <a:t>，国家一级博物馆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武侯祠位于四川省成都市武侯区，肇始于公元</a:t>
            </a:r>
            <a:r>
              <a:rPr lang="en-US" altLang="zh-CN"/>
              <a:t>223</a:t>
            </a:r>
            <a:r>
              <a:rPr lang="zh-CN" altLang="en-US"/>
              <a:t>年修建刘备惠陵时，它是中国唯一的一座君臣合祀祠庙和最负盛名的诸葛亮、刘备及蜀汉英雄纪念地，也是全国影响最大的三国遗迹博物馆。</a:t>
            </a:r>
            <a:r>
              <a:rPr lang="en-US" altLang="zh-CN"/>
              <a:t>1961</a:t>
            </a:r>
            <a:r>
              <a:rPr lang="zh-CN" altLang="en-US"/>
              <a:t>年国务院公布为首批全国重点文物保护单位</a:t>
            </a:r>
            <a:r>
              <a:rPr lang="zh-CN" altLang="en-US"/>
              <a:t>，</a:t>
            </a:r>
            <a:r>
              <a:rPr lang="en-US" altLang="zh-CN"/>
              <a:t>2008</a:t>
            </a:r>
            <a:r>
              <a:rPr lang="zh-CN" altLang="en-US"/>
              <a:t>年评选为首批国家一级博物馆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成都武侯祠现占地</a:t>
            </a:r>
            <a:r>
              <a:rPr lang="en-US" altLang="zh-CN"/>
              <a:t>15</a:t>
            </a:r>
            <a:r>
              <a:rPr lang="zh-CN" altLang="en-US"/>
              <a:t>万平方米，由三国历史遗迹区（文物区）、西区（三国文化体验区）以及锦里民俗区（锦里</a:t>
            </a:r>
            <a:r>
              <a:rPr lang="zh-CN" altLang="en-US"/>
              <a:t>）三部分组成，享有“三国圣地”的美誉</a:t>
            </a:r>
            <a:r>
              <a:rPr lang="zh-CN" altLang="en-US" smtClean="0"/>
              <a:t>。</a:t>
            </a:r>
            <a:br>
              <a:rPr lang="zh-CN" altLang="en-US" smtClean="0"/>
            </a:b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83568" y="3140968"/>
            <a:ext cx="8100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名胜景点之一</a:t>
            </a:r>
            <a:r>
              <a:rPr lang="en-US" altLang="zh-CN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——</a:t>
            </a:r>
            <a:r>
              <a:rPr lang="zh-CN" altLang="en-US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武侯祠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H:\成都\1929141041959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8999984" cy="3247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61986" y="2967335"/>
            <a:ext cx="6377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名胜古迹之一</a:t>
            </a:r>
            <a:r>
              <a:rPr lang="en-US" altLang="zh-CN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—</a:t>
            </a:r>
            <a:r>
              <a:rPr lang="zh-CN" alt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锦里</a:t>
            </a:r>
            <a:endParaRPr lang="zh-CN" alt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98091" y="4149080"/>
            <a:ext cx="7704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锦里，又名</a:t>
            </a:r>
            <a:r>
              <a:rPr lang="zh-CN" altLang="en-US" dirty="0">
                <a:hlinkClick r:id="rId2"/>
              </a:rPr>
              <a:t>锦里一条街</a:t>
            </a:r>
            <a:r>
              <a:rPr lang="zh-CN" altLang="en-US" dirty="0"/>
              <a:t>，或</a:t>
            </a:r>
            <a:r>
              <a:rPr lang="zh-CN" altLang="en-US" dirty="0">
                <a:hlinkClick r:id="rId3"/>
              </a:rPr>
              <a:t>锦里古街</a:t>
            </a:r>
            <a:r>
              <a:rPr lang="zh-CN" altLang="en-US" dirty="0"/>
              <a:t>，是中国</a:t>
            </a:r>
            <a:r>
              <a:rPr lang="zh-CN" altLang="en-US" dirty="0">
                <a:hlinkClick r:id="rId4"/>
              </a:rPr>
              <a:t>四川省成都市</a:t>
            </a:r>
            <a:r>
              <a:rPr lang="zh-CN" altLang="en-US" dirty="0"/>
              <a:t>的一条古商业街，位于</a:t>
            </a:r>
            <a:r>
              <a:rPr lang="zh-CN" altLang="en-US" dirty="0">
                <a:hlinkClick r:id="rId5"/>
              </a:rPr>
              <a:t>成都武侯祠</a:t>
            </a:r>
            <a:r>
              <a:rPr lang="zh-CN" altLang="en-US" dirty="0"/>
              <a:t>大街中段。锦里北邻锦江，东望</a:t>
            </a:r>
            <a:r>
              <a:rPr lang="zh-CN" altLang="en-US" dirty="0">
                <a:hlinkClick r:id="rId6"/>
              </a:rPr>
              <a:t>彩虹桥</a:t>
            </a:r>
            <a:r>
              <a:rPr lang="zh-CN" altLang="en-US" dirty="0"/>
              <a:t>，与三国圣地</a:t>
            </a:r>
            <a:r>
              <a:rPr lang="zh-CN" altLang="en-US" dirty="0">
                <a:hlinkClick r:id="rId7"/>
              </a:rPr>
              <a:t>成都武侯祠博物馆</a:t>
            </a:r>
            <a:r>
              <a:rPr lang="zh-CN" altLang="en-US" dirty="0"/>
              <a:t>文物区东侧一墙之隔。传说中锦里曾是</a:t>
            </a:r>
            <a:r>
              <a:rPr lang="zh-CN" altLang="en-US" dirty="0">
                <a:hlinkClick r:id="rId8"/>
              </a:rPr>
              <a:t>西蜀</a:t>
            </a:r>
            <a:r>
              <a:rPr lang="zh-CN" altLang="en-US" dirty="0"/>
              <a:t>历史上最古老、最具有商业气息的街道之一，早在秦汉、三国时期便闻名全国。锦里占地</a:t>
            </a:r>
            <a:r>
              <a:rPr lang="en-US" altLang="zh-CN" dirty="0"/>
              <a:t>30000</a:t>
            </a:r>
            <a:r>
              <a:rPr lang="zh-CN" altLang="en-US" dirty="0"/>
              <a:t>余平方米，建筑面积</a:t>
            </a:r>
            <a:r>
              <a:rPr lang="en-US" altLang="zh-CN" dirty="0"/>
              <a:t>14000</a:t>
            </a:r>
            <a:r>
              <a:rPr lang="zh-CN" altLang="en-US" dirty="0"/>
              <a:t>余万平方米，街道全长</a:t>
            </a:r>
            <a:r>
              <a:rPr lang="en-US" altLang="zh-CN" dirty="0"/>
              <a:t>550</a:t>
            </a:r>
            <a:r>
              <a:rPr lang="zh-CN" altLang="en-US" dirty="0"/>
              <a:t>米，以明末清初川西民居作为外衣，</a:t>
            </a:r>
            <a:r>
              <a:rPr lang="zh-CN" altLang="en-US" dirty="0">
                <a:hlinkClick r:id="rId9"/>
              </a:rPr>
              <a:t>三国文化</a:t>
            </a:r>
            <a:r>
              <a:rPr lang="zh-CN" altLang="en-US" dirty="0"/>
              <a:t>与成都民俗作为内涵，集</a:t>
            </a:r>
            <a:r>
              <a:rPr lang="zh-CN" altLang="en-US" dirty="0">
                <a:hlinkClick r:id="rId10"/>
              </a:rPr>
              <a:t>旅游购物</a:t>
            </a:r>
            <a:r>
              <a:rPr lang="zh-CN" altLang="en-US" dirty="0"/>
              <a:t>、休闲娱乐为一体。其酒吧娱乐区、四川餐饮</a:t>
            </a:r>
            <a:r>
              <a:rPr lang="zh-CN" altLang="en-US" dirty="0">
                <a:hlinkClick r:id="rId11"/>
              </a:rPr>
              <a:t>名小吃</a:t>
            </a:r>
            <a:r>
              <a:rPr lang="zh-CN" altLang="en-US" dirty="0"/>
              <a:t>区、府第客栈区、特色</a:t>
            </a:r>
            <a:r>
              <a:rPr lang="zh-CN" altLang="en-US" u="sng" dirty="0">
                <a:hlinkClick r:id="rId12"/>
              </a:rPr>
              <a:t>旅游工艺品</a:t>
            </a:r>
            <a:r>
              <a:rPr lang="zh-CN" altLang="en-US" dirty="0"/>
              <a:t>展销区错落有致，被誉为“成都版</a:t>
            </a:r>
            <a:r>
              <a:rPr lang="zh-CN" altLang="en-US" dirty="0">
                <a:hlinkClick r:id="rId13"/>
              </a:rPr>
              <a:t>清明上河图</a:t>
            </a:r>
            <a:r>
              <a:rPr lang="zh-CN" altLang="en-US" dirty="0"/>
              <a:t>”，是体验三国文化与成都民俗的魅力街区。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844" y="1502688"/>
            <a:ext cx="86439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成都位于川西北高原</a:t>
            </a:r>
            <a:r>
              <a:rPr lang="zh-CN" altLang="en-US"/>
              <a:t>向四川盆地过渡的交接地带，具有自己特有的气候资源。</a:t>
            </a:r>
            <a:endParaRPr lang="zh-CN" altLang="en-US"/>
          </a:p>
          <a:p>
            <a:r>
              <a:rPr lang="zh-CN" altLang="en-US"/>
              <a:t>一是东西两部分之间气候不同。由于成都市东、西高低悬殊，热量随海拔高度急增而锐减，所以出现东暖西凉两种气候类型并存的格局，而且，在西部盆周山地，山上山下同一时间的气温可以相差好几度，甚至由下而上呈现出暖温带、温带、寒温带、亚寒带、寒带等多种气候类型。这种热量的垂直变化，为成都市发展农业特别是多种经营创造了十分有利的条件。</a:t>
            </a:r>
            <a:endParaRPr lang="zh-CN" altLang="en-US"/>
          </a:p>
          <a:p>
            <a:r>
              <a:rPr lang="zh-CN" altLang="en-US"/>
              <a:t>二是冬湿冷、春早、无霜期较长，四季分明，热量丰富。年平均气温在</a:t>
            </a:r>
            <a:r>
              <a:rPr lang="en-US" altLang="zh-CN"/>
              <a:t>16°</a:t>
            </a:r>
            <a:r>
              <a:rPr lang="en-US"/>
              <a:t>C</a:t>
            </a:r>
            <a:r>
              <a:rPr lang="zh-CN" altLang="en-US"/>
              <a:t>左右，≥</a:t>
            </a:r>
            <a:r>
              <a:rPr lang="en-US" altLang="zh-CN"/>
              <a:t>10°</a:t>
            </a:r>
            <a:r>
              <a:rPr lang="en-US"/>
              <a:t>C</a:t>
            </a:r>
            <a:r>
              <a:rPr lang="zh-CN" altLang="en-US"/>
              <a:t>的年平均活动积温为</a:t>
            </a:r>
            <a:r>
              <a:rPr lang="en-US" altLang="zh-CN"/>
              <a:t>4700</a:t>
            </a:r>
            <a:r>
              <a:rPr lang="zh-CN" altLang="en-US"/>
              <a:t>～</a:t>
            </a:r>
            <a:r>
              <a:rPr lang="en-US" altLang="zh-CN"/>
              <a:t>5300°</a:t>
            </a:r>
            <a:r>
              <a:rPr lang="en-US"/>
              <a:t>C，</a:t>
            </a:r>
            <a:r>
              <a:rPr lang="zh-CN" altLang="en-US"/>
              <a:t>全年无霜期为</a:t>
            </a:r>
            <a:r>
              <a:rPr lang="en-US" altLang="zh-CN"/>
              <a:t>278</a:t>
            </a:r>
            <a:r>
              <a:rPr lang="zh-CN" altLang="en-US"/>
              <a:t>天，初霜期一般出现在</a:t>
            </a:r>
            <a:r>
              <a:rPr lang="en-US" altLang="zh-CN"/>
              <a:t>11</a:t>
            </a:r>
            <a:r>
              <a:rPr lang="zh-CN" altLang="en-US"/>
              <a:t>月底，终霜期一般在</a:t>
            </a:r>
            <a:r>
              <a:rPr lang="en-US" altLang="zh-CN"/>
              <a:t>2</a:t>
            </a:r>
            <a:r>
              <a:rPr lang="zh-CN" altLang="en-US"/>
              <a:t>月下旬，冬季最冷月（</a:t>
            </a:r>
            <a:r>
              <a:rPr lang="en-US" altLang="zh-CN"/>
              <a:t>1</a:t>
            </a:r>
            <a:r>
              <a:rPr lang="zh-CN" altLang="en-US"/>
              <a:t>月）平均气温为</a:t>
            </a:r>
            <a:r>
              <a:rPr lang="en-US" altLang="zh-CN"/>
              <a:t>5°</a:t>
            </a:r>
            <a:r>
              <a:rPr lang="en-US"/>
              <a:t>C</a:t>
            </a:r>
            <a:r>
              <a:rPr lang="zh-CN" altLang="en-US"/>
              <a:t>左右，最低气温在</a:t>
            </a:r>
            <a:r>
              <a:rPr lang="en-US" altLang="zh-CN"/>
              <a:t>0°</a:t>
            </a:r>
            <a:r>
              <a:rPr lang="en-US"/>
              <a:t>C</a:t>
            </a:r>
            <a:r>
              <a:rPr lang="zh-CN" altLang="en-US"/>
              <a:t>以下的天气集中出现在</a:t>
            </a:r>
            <a:r>
              <a:rPr lang="en-US" altLang="zh-CN"/>
              <a:t>12</a:t>
            </a:r>
            <a:r>
              <a:rPr lang="zh-CN" altLang="en-US"/>
              <a:t>月中下旬和</a:t>
            </a:r>
            <a:r>
              <a:rPr lang="en-US" altLang="zh-CN"/>
              <a:t>1</a:t>
            </a:r>
            <a:r>
              <a:rPr lang="zh-CN" altLang="en-US"/>
              <a:t>月上旬，少部分出现在</a:t>
            </a:r>
            <a:r>
              <a:rPr lang="en-US" altLang="zh-CN"/>
              <a:t>1</a:t>
            </a:r>
            <a:r>
              <a:rPr lang="zh-CN" altLang="en-US"/>
              <a:t>月中下旬，平均气温比同纬度的长江中下游地区高</a:t>
            </a:r>
            <a:r>
              <a:rPr lang="en-US" altLang="zh-CN"/>
              <a:t>1</a:t>
            </a:r>
            <a:r>
              <a:rPr lang="zh-CN" altLang="en-US"/>
              <a:t>～</a:t>
            </a:r>
            <a:r>
              <a:rPr lang="en-US" altLang="zh-CN"/>
              <a:t>2°</a:t>
            </a:r>
            <a:r>
              <a:rPr lang="en-US"/>
              <a:t>C，</a:t>
            </a:r>
            <a:r>
              <a:rPr lang="zh-CN" altLang="en-US"/>
              <a:t>提前半个月入春。</a:t>
            </a:r>
            <a:endParaRPr lang="zh-CN" altLang="en-US"/>
          </a:p>
          <a:p>
            <a:r>
              <a:rPr lang="zh-CN" altLang="en-US"/>
              <a:t>三是冬春雨少，夏秋多雨，雨量充沛，年平均降水量为</a:t>
            </a:r>
            <a:r>
              <a:rPr lang="en-US" altLang="zh-CN"/>
              <a:t>900</a:t>
            </a:r>
            <a:r>
              <a:rPr lang="zh-CN" altLang="en-US"/>
              <a:t>～</a:t>
            </a:r>
            <a:r>
              <a:rPr lang="en-US" altLang="zh-CN"/>
              <a:t>1300</a:t>
            </a:r>
            <a:r>
              <a:rPr lang="zh-CN" altLang="en-US"/>
              <a:t>毫米，而且降水的年际变化不大，最大年降水量与最小年降水量的比值为</a:t>
            </a:r>
            <a:r>
              <a:rPr lang="en-US" altLang="zh-CN"/>
              <a:t>2</a:t>
            </a:r>
            <a:r>
              <a:rPr lang="zh-CN" altLang="en-US"/>
              <a:t>：</a:t>
            </a:r>
            <a:r>
              <a:rPr lang="en-US" altLang="zh-CN"/>
              <a:t>1</a:t>
            </a:r>
            <a:r>
              <a:rPr lang="zh-CN" altLang="en-US"/>
              <a:t>左右。四是光、热、水基本同季，气候资源的组合合理，很有利于生物繁衍。五是风速小， 广大平原、丘陵地区风速为</a:t>
            </a:r>
            <a:r>
              <a:rPr lang="en-US" altLang="zh-CN"/>
              <a:t>1</a:t>
            </a:r>
            <a:r>
              <a:rPr lang="zh-CN" altLang="en-US"/>
              <a:t>～</a:t>
            </a:r>
            <a:r>
              <a:rPr lang="en-US" altLang="zh-CN"/>
              <a:t>1.5</a:t>
            </a:r>
            <a:r>
              <a:rPr lang="zh-CN" altLang="en-US"/>
              <a:t>米</a:t>
            </a:r>
            <a:r>
              <a:rPr lang="en-US" altLang="zh-CN"/>
              <a:t>/</a:t>
            </a:r>
            <a:r>
              <a:rPr lang="zh-CN" altLang="en-US"/>
              <a:t>秒；晴天少，日照率在</a:t>
            </a:r>
            <a:r>
              <a:rPr lang="en-US" altLang="zh-CN"/>
              <a:t>24</a:t>
            </a:r>
            <a:r>
              <a:rPr lang="zh-CN" altLang="en-US"/>
              <a:t>～</a:t>
            </a:r>
            <a:r>
              <a:rPr lang="en-US" altLang="zh-CN"/>
              <a:t>32%</a:t>
            </a:r>
            <a:r>
              <a:rPr lang="zh-CN" altLang="en-US"/>
              <a:t>之间，年平均日照时数为 </a:t>
            </a:r>
            <a:r>
              <a:rPr lang="en-US" altLang="zh-CN"/>
              <a:t>1042</a:t>
            </a:r>
            <a:r>
              <a:rPr lang="zh-CN" altLang="en-US"/>
              <a:t>～</a:t>
            </a:r>
            <a:r>
              <a:rPr lang="en-US" altLang="zh-CN"/>
              <a:t>1412</a:t>
            </a:r>
            <a:r>
              <a:rPr lang="zh-CN" altLang="en-US"/>
              <a:t>小时，年平均太阳辐射总量为</a:t>
            </a:r>
            <a:r>
              <a:rPr lang="en-US" altLang="zh-CN"/>
              <a:t>83.0</a:t>
            </a:r>
            <a:r>
              <a:rPr lang="zh-CN" altLang="en-US"/>
              <a:t>～</a:t>
            </a:r>
            <a:r>
              <a:rPr lang="en-US" altLang="zh-CN"/>
              <a:t>94.9</a:t>
            </a:r>
            <a:r>
              <a:rPr lang="zh-CN" altLang="en-US"/>
              <a:t>千米</a:t>
            </a:r>
            <a:r>
              <a:rPr lang="en-US" altLang="zh-CN"/>
              <a:t>/</a:t>
            </a:r>
            <a:r>
              <a:rPr lang="zh-CN" altLang="en-US"/>
              <a:t>平方厘米。</a:t>
            </a:r>
            <a:r>
              <a:rPr lang="en-US" altLang="zh-CN" baseline="30000"/>
              <a:t>[23]</a:t>
            </a:r>
            <a:r>
              <a:rPr lang="zh-CN" altLang="en-US"/>
              <a:t> </a:t>
            </a:r>
            <a:endParaRPr lang="zh-CN" altLang="en-US"/>
          </a:p>
          <a:p>
            <a:r>
              <a:rPr lang="zh-CN" altLang="en-US"/>
              <a:t>成都极端最低气温为</a:t>
            </a:r>
            <a:r>
              <a:rPr lang="en-US" altLang="zh-CN"/>
              <a:t>-5.9℃</a:t>
            </a:r>
            <a:r>
              <a:rPr lang="zh-CN" altLang="en-US"/>
              <a:t>，大部分区市县出现在</a:t>
            </a:r>
            <a:r>
              <a:rPr lang="en-US" altLang="zh-CN"/>
              <a:t>12</a:t>
            </a:r>
            <a:r>
              <a:rPr lang="zh-CN" altLang="en-US"/>
              <a:t>月，少部分出现在</a:t>
            </a:r>
            <a:r>
              <a:rPr lang="en-US" altLang="zh-CN"/>
              <a:t>1</a:t>
            </a:r>
            <a:r>
              <a:rPr lang="zh-CN" altLang="en-US"/>
              <a:t>月。成都市属中亚热带湿润季风气候区，成都市常年最多风向是静风；次多风向：</a:t>
            </a:r>
            <a:r>
              <a:rPr lang="en-US" altLang="zh-CN"/>
              <a:t>6</a:t>
            </a:r>
            <a:r>
              <a:rPr lang="zh-CN" altLang="en-US"/>
              <a:t>、</a:t>
            </a:r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en-US" altLang="zh-CN"/>
              <a:t>8</a:t>
            </a:r>
            <a:r>
              <a:rPr lang="zh-CN" altLang="en-US"/>
              <a:t>月为北风，其余各月为东北偏北风。</a:t>
            </a:r>
            <a:r>
              <a:rPr lang="en-US" altLang="zh-CN" baseline="30000"/>
              <a:t>[24]</a:t>
            </a:r>
            <a:r>
              <a:rPr lang="zh-CN" altLang="en-US"/>
              <a:t> 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71868" y="500042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气候</a:t>
            </a:r>
            <a:endParaRPr lang="zh-CN" alt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rgbClr val="00B0F0"/>
                </a:solidFill>
              </a:rPr>
              <a:t>成都</a:t>
            </a:r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一个来了就不会后悔的城市，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                </a:t>
            </a:r>
            <a:r>
              <a:rPr lang="zh-CN" altLang="en-US" dirty="0" smtClean="0">
                <a:solidFill>
                  <a:srgbClr val="FF0000"/>
                </a:solidFill>
              </a:rPr>
              <a:t>一个来了就不想走的地方。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2070</Words>
  <Application>WPS 演示</Application>
  <PresentationFormat>全屏显示(4:3)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Century Gothic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成都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11</cp:revision>
  <dcterms:created xsi:type="dcterms:W3CDTF">2017-09-22T13:34:00Z</dcterms:created>
  <dcterms:modified xsi:type="dcterms:W3CDTF">2017-10-09T08:41:31Z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